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5" r:id="rId1"/>
  </p:sldMasterIdLst>
  <p:notesMasterIdLst>
    <p:notesMasterId r:id="rId2"/>
  </p:notesMasterIdLst>
  <p:sldIdLst>
    <p:sldId id="257" r:id="rId3"/>
    <p:sldId id="258" r:id="rId4"/>
    <p:sldId id="256" r:id="rId5"/>
    <p:sldId id="259" r:id="rId6"/>
    <p:sldId id="261" r:id="rId7"/>
    <p:sldId id="266" r:id="rId8"/>
    <p:sldId id="267" r:id="rId9"/>
    <p:sldId id="280" r:id="rId10"/>
    <p:sldId id="304" r:id="rId11"/>
    <p:sldId id="305" r:id="rId12"/>
    <p:sldId id="296" r:id="rId13"/>
    <p:sldId id="295" r:id="rId14"/>
    <p:sldId id="301" r:id="rId15"/>
    <p:sldId id="297" r:id="rId16"/>
    <p:sldId id="298" r:id="rId17"/>
    <p:sldId id="299" r:id="rId18"/>
    <p:sldId id="300" r:id="rId19"/>
    <p:sldId id="303" r:id="rId20"/>
    <p:sldId id="30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791" autoAdjust="0"/>
    <p:restoredTop sz="89412" autoAdjust="0"/>
  </p:normalViewPr>
  <p:slideViewPr>
    <p:cSldViewPr snapToGrid="0">
      <p:cViewPr>
        <p:scale>
          <a:sx n="90" d="100"/>
          <a:sy n="90" d="100"/>
        </p:scale>
        <p:origin x="816" y="114"/>
      </p:cViewPr>
      <p:guideLst>
        <p:guide orient="horz" pos="2156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5DF6CD-192F-4E5B-9E8D-9C373461701F}" type="datetime1">
              <a:rPr lang="ko-KR" altLang="en-US"/>
              <a:pPr lvl="0">
                <a:defRPr/>
              </a:pPr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FEBB5-E9C7-4297-A338-49D0A3D2D4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E53745-49BC-41B2-B27B-9D90B09C180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FEBB5-E9C7-4297-A338-49D0A3D2D4F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C47FD3-3F92-45E7-9055-4B45835A79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75FCF-5AFD-8C4E-CFBA-45A8F2094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6A1A40-1D21-66AA-4AC0-25BBE5A0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DAF54-6655-AE51-90F0-C5061F2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CCA4C-C640-C325-C2FC-31DF0DE2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D10B6-E19E-70DC-E62E-8942CC8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0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46F76-D2E2-9D46-A1BD-F1B23E9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DC9C-9C9A-C24D-11B1-DA7B0FBC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06553-90E5-7932-FFCF-050360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3EF1E-8FA0-3D74-786A-3086622F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14E0-A7C1-1FBB-4F13-DD78E9F5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3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3E2E-F2AE-EC8A-E914-F375D7E7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3F60B-58EC-5AAF-4819-E6AC91CC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FCA8F-1029-86F1-1E04-D66BE791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0F695-3A5C-98C8-31FD-808947DA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F08C-76CD-D8BC-04F9-765D21A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60E6-EB1C-A1B0-2151-4A1D5E5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07BE3-A24D-D7C7-278F-2074ACA5A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265F-C48A-6CA9-21C7-B3580F33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DC5E-9500-B619-1ACC-8EC62FF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2DF3A-734F-9A33-07F7-7C7D3E3B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51356-0CA9-9601-AD47-5B4C9E0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FAE20-D3AC-8308-F4AE-6B23AE779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2A566-DB2B-ACDA-6264-BE7C334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19C69-AD02-DCB0-9818-7233B40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CC8D1-1986-C30D-87E1-C0C249F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A91B-1706-3D0C-AF3F-A4EAAB41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3BE1-E1CB-33EB-2B9C-B21441F7A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8214D1-7F80-9331-6E46-7DE951CE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8504E-6C58-F115-AFF0-56969C5B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2CDAD-3DF4-9EFC-A595-C81642BC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C5B22-5CBC-DBF3-931A-CD9F7097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81176-4D3F-7E4F-BEE7-4B69AC0D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AE033-2AE8-69DF-71D3-8B07D6CD5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83EEE-B78E-FD4B-2B53-DB3EF7B7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38FA9B-E36A-2C3C-DF84-9C1142D5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FB36-0A21-D6AD-F809-69CD47AD8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3528D9-4447-004F-9FCD-C7A0AC928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19FA7-DEC8-399D-F4FD-CA8C5803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68643D-1540-C20C-0881-8BFB0295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D7DE-DFEC-FB1F-860E-F3A559C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3536C-4D54-6064-BD49-F8A0615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2C5B4-852E-EEC7-FFF4-0B2246C9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08F55-63E9-446E-BDC5-22B2E4F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9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A79BA-8DA1-6157-7F58-D184CDD3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BA9BE-329F-F7C1-930C-177348D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03007-32DD-99AD-2F81-2AFA535D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2EF1B-18EC-40CB-89AF-D1C3A49D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1F8EC-8A15-0C70-BFF5-BC315FB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833D4-330C-147F-2739-3C3F1EFC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4118A-6712-66F4-35F8-08337AE0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A52B3-B747-C9BC-58DC-92EFC8AA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A757E-BCD0-6081-F01A-7152AB61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28337-28C7-DCED-3544-9624C18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6ABE39-F53E-607E-6D0C-836E3E3A2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C3FA4-D2BE-68C9-503E-1686905C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54D62-C22C-1736-28C7-3A46742A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DA18-6DCF-1B11-C190-70DA6AD4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9FA26-BAE2-B247-892C-C2FB1A9C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955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0FA6E-C756-2E1F-6221-FE57C610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DCF418-0BCC-D13D-6038-8F7A86A7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CE49-5CAB-E596-0741-7133BC6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13FF-D2EF-452A-B271-407AA6242C7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CAB5-0663-EB11-872E-4BDAA8854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CFF28-18FD-A6DC-7492-B71F5329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9B33-4EC5-496D-9596-73287F2A7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7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6.png"  /><Relationship Id="rId4" Type="http://schemas.openxmlformats.org/officeDocument/2006/relationships/image" Target="../media/image5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gif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5.png"  /><Relationship Id="rId6" Type="http://schemas.openxmlformats.org/officeDocument/2006/relationships/image" Target="../media/image7.png"  /><Relationship Id="rId7" Type="http://schemas.openxmlformats.org/officeDocument/2006/relationships/image" Target="../media/image26.jpeg"  /><Relationship Id="rId8" Type="http://schemas.openxmlformats.org/officeDocument/2006/relationships/image" Target="../media/image2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32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37822" y="3013501"/>
            <a:ext cx="471635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2023 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임베디드 소프트웨어 경진대회 </a:t>
            </a:r>
            <a:endParaRPr lang="ko-KR" altLang="en-US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LG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webOS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부문</a:t>
            </a:r>
            <a:endParaRPr lang="ko-KR" altLang="en-US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515" y="4183447"/>
            <a:ext cx="60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Team Member</a:t>
            </a:r>
            <a:endParaRPr lang="en-US" altLang="ko-KR" sz="2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정회준 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김지현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이석채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김종구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인하대학교 임은혜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bg1">
                <a:lumMod val="95000"/>
              </a:scheme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0762" y="2074585"/>
            <a:ext cx="7610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와상 환자 자세 추정 서비스 개발</a:t>
            </a:r>
            <a:endParaRPr lang="en-US" altLang="ko-KR" sz="44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Information Architecture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b="22690"/>
          <a:stretch>
            <a:fillRect/>
          </a:stretch>
        </p:blipFill>
        <p:spPr>
          <a:xfrm>
            <a:off x="1292572" y="796393"/>
            <a:ext cx="9606856" cy="55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33394" y="3170745"/>
            <a:ext cx="4562988" cy="90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각 환자가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동일한 자세를 지속한 시간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대한 정보를 그래프 형태로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43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전체 환자 열람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2089603"/>
            <a:ext cx="6149115" cy="3255794"/>
          </a:xfrm>
          <a:prstGeom prst="rect">
            <a:avLst/>
          </a:prstGeom>
        </p:spPr>
      </p:pic>
      <p:sp>
        <p:nvSpPr>
          <p:cNvPr id="21" name="모서리가 둥근 직사각형 19"/>
          <p:cNvSpPr/>
          <p:nvPr/>
        </p:nvSpPr>
        <p:spPr>
          <a:xfrm>
            <a:off x="6982219" y="2715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991926" y="2671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정보 카드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933394" y="4639902"/>
            <a:ext cx="4562988" cy="132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 지속 시간에 따라 환자의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category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조치 요망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/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 불필요로 나눔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조치가 필요한 환자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list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상단에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모서리가 둥근 직사각형 19"/>
          <p:cNvSpPr/>
          <p:nvPr/>
        </p:nvSpPr>
        <p:spPr>
          <a:xfrm>
            <a:off x="6982219" y="418419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6991926" y="414114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조치 필요</a:t>
            </a: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불필요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33394" y="2122995"/>
            <a:ext cx="4562988" cy="4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전체 환자의 현황을 요약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보여 줌</a:t>
            </a:r>
            <a:endParaRPr lang="en-US" altLang="ko-KR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82219" y="166729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91926" y="162424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현황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2920" y="3504538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강한 압력이 가해지는 부분에 대한 알림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의사의 소견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을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세부 정보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모서리가 둥근 직사각형 19"/>
          <p:cNvSpPr/>
          <p:nvPr/>
        </p:nvSpPr>
        <p:spPr>
          <a:xfrm>
            <a:off x="6991745" y="304883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001452" y="300578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및 알림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1570963"/>
            <a:ext cx="4562988" cy="132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발생 위험이 높은 부위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점으로 표시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실시간으로 욕창 발생 위치를 전송받아 화면에 표시함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11526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072209"/>
            <a:ext cx="1731818" cy="4503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욕창 위험 표시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4" y="2083252"/>
            <a:ext cx="5659577" cy="3176252"/>
          </a:xfrm>
          <a:prstGeom prst="rect">
            <a:avLst/>
          </a:prstGeom>
        </p:spPr>
      </p:pic>
      <p:sp>
        <p:nvSpPr>
          <p:cNvPr id="30" name="TextBox 1"/>
          <p:cNvSpPr txBox="1"/>
          <p:nvPr/>
        </p:nvSpPr>
        <p:spPr>
          <a:xfrm>
            <a:off x="6942920" y="5415198"/>
            <a:ext cx="4562988" cy="90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동일 자세가 지속된 시간을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그래프 형태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 시각화하여 보여 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991745" y="4959495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001452" y="4916444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동일 자세 지속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cxnSp>
        <p:nvCxnSpPr>
          <p:cNvPr id="33" name=""/>
          <p:cNvCxnSpPr>
            <a:endCxn id="36" idx="0"/>
          </p:cNvCxnSpPr>
          <p:nvPr/>
        </p:nvCxnSpPr>
        <p:spPr>
          <a:xfrm rot="16200000" flipH="1">
            <a:off x="2620566" y="3427809"/>
            <a:ext cx="2224087" cy="1178719"/>
          </a:xfrm>
          <a:prstGeom prst="bentConnector3">
            <a:avLst>
              <a:gd name="adj1" fmla="val 50000"/>
            </a:avLst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2547937" y="5129212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강한 압력이 가해지는 부분의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좌표 데이터 실시간 표시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QR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코드를 이용한 자격 인증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255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코드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을 통해 자격 여부를 인증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의료진과 보호자는 환자의 침대를 조작하기 전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스캔하여 자격이 있음을 인증해야 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 인증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성공 시 환자 침대 조작 페이지로 이동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자격 인증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2005013"/>
            <a:ext cx="5200251" cy="3105150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3274218" y="4583906"/>
            <a:ext cx="3548062" cy="1035844"/>
          </a:xfrm>
          <a:prstGeom prst="roundRect">
            <a:avLst>
              <a:gd name="adj" fmla="val 3645"/>
            </a:avLst>
          </a:prstGeom>
          <a:solidFill>
            <a:srgbClr val="ecf4ff"/>
          </a:solidFill>
          <a:ln w="12700" cap="flat" cmpd="sng" algn="ctr">
            <a:solidFill>
              <a:srgbClr val="99b9e1"/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환자 개개인에 대한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Font typeface="Wingdings"/>
              <a:buNone/>
              <a:defRPr/>
            </a:pPr>
            <a:r>
              <a:rPr lang="ko-KR" altLang="en-US">
                <a:solidFill>
                  <a:srgbClr val="0921b4"/>
                </a:solidFill>
                <a:latin typeface="KoPubWorld돋움체 Medium"/>
                <a:ea typeface="KoPubWorld돋움체 Medium"/>
              </a:rPr>
              <a:t>개인 인증 정보 저장</a:t>
            </a:r>
            <a:endParaRPr lang="ko-KR" altLang="en-US">
              <a:solidFill>
                <a:srgbClr val="0921b4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43" name=""/>
          <p:cNvSpPr/>
          <p:nvPr/>
        </p:nvSpPr>
        <p:spPr>
          <a:xfrm>
            <a:off x="3030140" y="3042045"/>
            <a:ext cx="1327546" cy="1262062"/>
          </a:xfrm>
          <a:prstGeom prst="rect">
            <a:avLst/>
          </a:prstGeom>
          <a:noFill/>
          <a:ln w="25400">
            <a:solidFill>
              <a:srgbClr val="0921b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3" idx="3"/>
            <a:endCxn id="42" idx="0"/>
          </p:cNvCxnSpPr>
          <p:nvPr/>
        </p:nvCxnSpPr>
        <p:spPr>
          <a:xfrm>
            <a:off x="4357687" y="3673081"/>
            <a:ext cx="690563" cy="910825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침대 조작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5335403"/>
            <a:ext cx="4562988" cy="90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컨트롤러 조작에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와의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ssh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통신을 통해 전달됨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4879700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4836649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SSH </a:t>
            </a: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통신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20426"/>
            <a:ext cx="0" cy="0"/>
          </a:xfrm>
          <a:prstGeom prst="rect">
            <a:avLst/>
          </a:prstGeom>
        </p:spPr>
      </p:pic>
      <p:sp>
        <p:nvSpPr>
          <p:cNvPr id="34" name="TextBox 1"/>
          <p:cNvSpPr txBox="1"/>
          <p:nvPr/>
        </p:nvSpPr>
        <p:spPr>
          <a:xfrm>
            <a:off x="6942920" y="2233430"/>
            <a:ext cx="4562988" cy="255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GUI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상에서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컨트롤러를 조작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QR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코드를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scan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인증된 사용자만이 침대 조작 페이지에 진입 가능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1: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로봇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arm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기본 자세로 변경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2: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경추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상단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3: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요추 부위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허리의 하단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조작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1777727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1734676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컨트롤러 조작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350" y="2062327"/>
            <a:ext cx="5704354" cy="233259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4537" y="4530760"/>
            <a:ext cx="2828132" cy="1467897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77898" y="4529544"/>
            <a:ext cx="2791957" cy="1467740"/>
          </a:xfrm>
          <a:prstGeom prst="rect">
            <a:avLst/>
          </a:prstGeom>
        </p:spPr>
      </p:pic>
      <p:grpSp>
        <p:nvGrpSpPr>
          <p:cNvPr id="41" name=""/>
          <p:cNvGrpSpPr/>
          <p:nvPr/>
        </p:nvGrpSpPr>
        <p:grpSpPr>
          <a:xfrm rot="0">
            <a:off x="4711172" y="2032531"/>
            <a:ext cx="1952624" cy="363249"/>
            <a:chOff x="3875086" y="1092171"/>
            <a:chExt cx="1952624" cy="363249"/>
          </a:xfrm>
        </p:grpSpPr>
        <p:sp>
          <p:nvSpPr>
            <p:cNvPr id="42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"/>
            <p:cNvSpPr txBox="1"/>
            <p:nvPr/>
          </p:nvSpPr>
          <p:spPr>
            <a:xfrm>
              <a:off x="3875085" y="1092170"/>
              <a:ext cx="1952624" cy="36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1: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기본 자세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1802871" y="4506915"/>
            <a:ext cx="1952624" cy="363249"/>
            <a:chOff x="3875086" y="1092171"/>
            <a:chExt cx="1952624" cy="363249"/>
          </a:xfrm>
        </p:grpSpPr>
        <p:sp>
          <p:nvSpPr>
            <p:cNvPr id="46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 txBox="1"/>
            <p:nvPr/>
          </p:nvSpPr>
          <p:spPr>
            <a:xfrm>
              <a:off x="3875085" y="1092170"/>
              <a:ext cx="1952624" cy="36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2: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경추 부위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4710112" y="4479398"/>
            <a:ext cx="1952624" cy="366922"/>
            <a:chOff x="3875084" y="1092170"/>
            <a:chExt cx="1952624" cy="366922"/>
          </a:xfrm>
        </p:grpSpPr>
        <p:sp>
          <p:nvSpPr>
            <p:cNvPr id="49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 txBox="1"/>
            <p:nvPr/>
          </p:nvSpPr>
          <p:spPr>
            <a:xfrm>
              <a:off x="3875084" y="1092170"/>
              <a:ext cx="1952624" cy="36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Action 3: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 요추 부위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20972" y="965827"/>
            <a:ext cx="2132258" cy="118639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52" name=""/>
          <p:cNvCxnSpPr>
            <a:stCxn id="34" idx="0"/>
            <a:endCxn id="51" idx="1"/>
          </p:cNvCxnSpPr>
          <p:nvPr/>
        </p:nvCxnSpPr>
        <p:spPr>
          <a:xfrm rot="5400000" flipH="1" flipV="1">
            <a:off x="9235487" y="1547950"/>
            <a:ext cx="674406" cy="696553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 추가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252412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페이지를 통해 환자를 추가할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추가된 환자에 대한 정보는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통해 데이터베이스에 저장됨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796709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753658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환자 추가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모듈을 활용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가 표시됨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961309"/>
            <a:ext cx="5928404" cy="293538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79230" y="273294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706" y="4567939"/>
            <a:ext cx="3375293" cy="968599"/>
          </a:xfrm>
          <a:prstGeom prst="rect">
            <a:avLst/>
          </a:prstGeom>
        </p:spPr>
      </p:pic>
      <p:cxnSp>
        <p:nvCxnSpPr>
          <p:cNvPr id="40" name=""/>
          <p:cNvCxnSpPr>
            <a:stCxn id="38" idx="3"/>
            <a:endCxn id="39" idx="0"/>
          </p:cNvCxnSpPr>
          <p:nvPr/>
        </p:nvCxnSpPr>
        <p:spPr>
          <a:xfrm>
            <a:off x="2564422" y="2923442"/>
            <a:ext cx="1843930" cy="1644497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환자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자세 실시간 모니터링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7048753" y="2548745"/>
            <a:ext cx="4562988" cy="214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server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로부터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실시간으로 환자 자세에 대한 좌표 데이터를 전송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받음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좌표 데이터를 기반으로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실제 환자의 자세를 추정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.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선분을 이용하여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skeleton </a:t>
            </a:r>
            <a:r>
              <a:rPr lang="ko-KR" altLang="en-US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형태의 환자 자세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화면에 보임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7097578" y="2093042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107285" y="2049991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자세 모니터링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528" y="2157928"/>
            <a:ext cx="5786952" cy="3367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시연 영상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779450" y="12404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0467" y="13267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의사 소견 작성</a:t>
            </a:r>
            <a:endParaRPr kumimoji="1" lang="ko-KR" altLang="en-US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6942920" y="2337079"/>
            <a:ext cx="4562988" cy="132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환자에 대한 의료진의 소견을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해당 소견은 환자의 세부 정보 페이지에 알림 형식으로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show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모서리가 둥근 직사각형 19"/>
          <p:cNvSpPr/>
          <p:nvPr/>
        </p:nvSpPr>
        <p:spPr>
          <a:xfrm>
            <a:off x="6991745" y="1881376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001452" y="1838325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의사 소견 작성</a:t>
            </a:r>
            <a:endParaRPr lang="ko-KR" altLang="en-US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75" y="2019160"/>
            <a:ext cx="5405007" cy="2359266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09896" y="2447192"/>
            <a:ext cx="1685192" cy="380999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7706" y="4684356"/>
            <a:ext cx="3375293" cy="968599"/>
          </a:xfrm>
          <a:prstGeom prst="rect">
            <a:avLst/>
          </a:prstGeom>
        </p:spPr>
      </p:pic>
      <p:cxnSp>
        <p:nvCxnSpPr>
          <p:cNvPr id="43" name=""/>
          <p:cNvCxnSpPr>
            <a:stCxn id="41" idx="3"/>
            <a:endCxn id="42" idx="0"/>
          </p:cNvCxnSpPr>
          <p:nvPr/>
        </p:nvCxnSpPr>
        <p:spPr>
          <a:xfrm>
            <a:off x="2395089" y="2637692"/>
            <a:ext cx="2140264" cy="2046664"/>
          </a:xfrm>
          <a:prstGeom prst="bentConnector2">
            <a:avLst/>
          </a:prstGeom>
          <a:ln w="254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"/>
          <p:cNvSpPr txBox="1"/>
          <p:nvPr/>
        </p:nvSpPr>
        <p:spPr>
          <a:xfrm>
            <a:off x="6942920" y="4213504"/>
            <a:ext cx="4562988" cy="173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에 임베딩된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모듈을 활용하여 텍스트를 입력할 수 있음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text, number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 등 다양한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type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의 </a:t>
            </a:r>
            <a:r>
              <a:rPr lang="en-US" altLang="ko-KR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virtual keyboard</a:t>
            </a:r>
            <a:r>
              <a:rPr lang="ko-KR" altLang="en-US">
                <a:solidFill>
                  <a:srgbClr val="404040"/>
                </a:solidFill>
                <a:latin typeface="KoPubWorld돋움체 Medium"/>
                <a:ea typeface="KoPubWorld돋움체 Medium"/>
                <a:cs typeface="KoPubWorld돋움체 Medium"/>
              </a:rPr>
              <a:t>를 사용함</a:t>
            </a:r>
            <a:endParaRPr lang="ko-KR" altLang="en-US">
              <a:solidFill>
                <a:srgbClr val="404040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5" name="모서리가 둥근 직사각형 19"/>
          <p:cNvSpPr/>
          <p:nvPr/>
        </p:nvSpPr>
        <p:spPr>
          <a:xfrm>
            <a:off x="6991745" y="3757801"/>
            <a:ext cx="1750184" cy="3801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001452" y="3714750"/>
            <a:ext cx="1731818" cy="452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Medium"/>
              </a:rPr>
              <a:t>Virtual keyboard</a:t>
            </a:r>
            <a:endParaRPr lang="en-US" altLang="ko-KR" sz="1600">
              <a:solidFill>
                <a:srgbClr val="404040"/>
              </a:solidFill>
              <a:latin typeface="KoPubWorld돋움체 Bold"/>
              <a:ea typeface="KoPubWorld돋움체 Bold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최종 개발 결과</a:t>
            </a:r>
            <a:endParaRPr lang="ko-KR" altLang="en-US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3" name=""/>
          <p:cNvGrpSpPr/>
          <p:nvPr/>
        </p:nvGrpSpPr>
        <p:grpSpPr>
          <a:xfrm rot="0">
            <a:off x="506941" y="3742532"/>
            <a:ext cx="5386916" cy="2600854"/>
            <a:chOff x="506941" y="3742532"/>
            <a:chExt cx="5386916" cy="2600854"/>
          </a:xfrm>
        </p:grpSpPr>
        <p:grpSp>
          <p:nvGrpSpPr>
            <p:cNvPr id="61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62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599497" y="1009650"/>
                <a:ext cx="1920297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"/>
              <p:cNvSpPr txBox="1"/>
              <p:nvPr/>
            </p:nvSpPr>
            <p:spPr>
              <a:xfrm>
                <a:off x="654627" y="1049481"/>
                <a:ext cx="1763032" cy="363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WebOS</a:t>
                </a: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 기기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71" name=""/>
            <p:cNvSpPr txBox="1"/>
            <p:nvPr/>
          </p:nvSpPr>
          <p:spPr>
            <a:xfrm>
              <a:off x="655077" y="4210302"/>
              <a:ext cx="5168535" cy="191236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인터랙티브한 요소를 통해 사용자 친화적인 GUI 구성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사용자에게 실시간으로 환자의 자세 좌표 변화와 욕창 예상 부위를 시각적으로 전달 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SSH 통신을 통해 모션 베드의 제어 명령을 전달 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altLang="ko-KR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Enact </a:t>
              </a: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프레임워크를 이용하여 </a:t>
              </a:r>
              <a:r>
                <a:rPr lang="en-US" altLang="ko-KR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webOS</a:t>
              </a: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에 최적화된</a:t>
              </a:r>
              <a:r>
                <a:rPr lang="en-US" altLang="ko-KR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app</a:t>
              </a: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 구축</a:t>
              </a:r>
              <a:endParaRPr lang="ko-KR" altLang="en-US" sz="1600" spc="-1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506941" y="1016000"/>
            <a:ext cx="5386916" cy="2600854"/>
            <a:chOff x="506941" y="3742532"/>
            <a:chExt cx="5386916" cy="2600854"/>
          </a:xfrm>
        </p:grpSpPr>
        <p:grpSp>
          <p:nvGrpSpPr>
            <p:cNvPr id="103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104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599497" y="1009650"/>
                <a:ext cx="1920297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6" name=""/>
              <p:cNvSpPr txBox="1"/>
              <p:nvPr/>
            </p:nvSpPr>
            <p:spPr>
              <a:xfrm>
                <a:off x="654627" y="1049480"/>
                <a:ext cx="1763032" cy="365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데이터 수집부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107" name=""/>
            <p:cNvSpPr txBox="1"/>
            <p:nvPr/>
          </p:nvSpPr>
          <p:spPr>
            <a:xfrm>
              <a:off x="655077" y="4210291"/>
              <a:ext cx="5168535" cy="11813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실시간으로 와상 환자의 자세를 모니터링 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딥러닝 모델로 5초마다 환자의 관절 좌표를 추론  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웹소켓통신으로 파싱한 관절 좌표를 메인 서버로 전송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108" name=""/>
          <p:cNvGrpSpPr/>
          <p:nvPr/>
        </p:nvGrpSpPr>
        <p:grpSpPr>
          <a:xfrm rot="0">
            <a:off x="6048375" y="3742532"/>
            <a:ext cx="5386916" cy="2600854"/>
            <a:chOff x="506941" y="3742532"/>
            <a:chExt cx="5386916" cy="2600854"/>
          </a:xfrm>
        </p:grpSpPr>
        <p:grpSp>
          <p:nvGrpSpPr>
            <p:cNvPr id="109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110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111" name=""/>
              <p:cNvSpPr/>
              <p:nvPr/>
            </p:nvSpPr>
            <p:spPr>
              <a:xfrm>
                <a:off x="599497" y="1009650"/>
                <a:ext cx="1920297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2" name=""/>
              <p:cNvSpPr txBox="1"/>
              <p:nvPr/>
            </p:nvSpPr>
            <p:spPr>
              <a:xfrm>
                <a:off x="654627" y="1049481"/>
                <a:ext cx="1763032" cy="363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베드 조작부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113" name=""/>
            <p:cNvSpPr txBox="1"/>
            <p:nvPr/>
          </p:nvSpPr>
          <p:spPr>
            <a:xfrm>
              <a:off x="655076" y="4210302"/>
              <a:ext cx="5168536" cy="15504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전달받은 명령을 통해 ROS Manipulator(모션 베드)를 제어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간호 인력의 직접적인 투입 없이 모션 베드 명령을 통해 상시적으로 환자의 자세를 변경해 욕창을 방지함</a:t>
              </a:r>
              <a:endParaRPr lang="ko-KR" altLang="en-US" sz="16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114" name=""/>
          <p:cNvGrpSpPr/>
          <p:nvPr/>
        </p:nvGrpSpPr>
        <p:grpSpPr>
          <a:xfrm rot="0">
            <a:off x="6048375" y="1016000"/>
            <a:ext cx="5386916" cy="2600854"/>
            <a:chOff x="506941" y="3742532"/>
            <a:chExt cx="5386916" cy="2600854"/>
          </a:xfrm>
        </p:grpSpPr>
        <p:grpSp>
          <p:nvGrpSpPr>
            <p:cNvPr id="115" name=""/>
            <p:cNvGrpSpPr/>
            <p:nvPr/>
          </p:nvGrpSpPr>
          <p:grpSpPr>
            <a:xfrm rot="0">
              <a:off x="506941" y="3742532"/>
              <a:ext cx="5386916" cy="2600854"/>
              <a:chOff x="592666" y="994833"/>
              <a:chExt cx="5386916" cy="2600854"/>
            </a:xfrm>
          </p:grpSpPr>
          <p:sp>
            <p:nvSpPr>
              <p:cNvPr id="116" name=""/>
              <p:cNvSpPr/>
              <p:nvPr/>
            </p:nvSpPr>
            <p:spPr>
              <a:xfrm>
                <a:off x="592666" y="994833"/>
                <a:ext cx="5386916" cy="2600854"/>
              </a:xfrm>
              <a:prstGeom prst="roundRect">
                <a:avLst>
                  <a:gd name="adj" fmla="val 4166"/>
                </a:avLst>
              </a:prstGeom>
              <a:solidFill>
                <a:srgbClr val="f0f2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117" name=""/>
              <p:cNvSpPr/>
              <p:nvPr/>
            </p:nvSpPr>
            <p:spPr>
              <a:xfrm>
                <a:off x="599497" y="1009650"/>
                <a:ext cx="1920297" cy="386772"/>
              </a:xfrm>
              <a:prstGeom prst="rect">
                <a:avLst/>
              </a:prstGeom>
              <a:solidFill>
                <a:srgbClr val="151a54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8" name=""/>
              <p:cNvSpPr txBox="1"/>
              <p:nvPr/>
            </p:nvSpPr>
            <p:spPr>
              <a:xfrm>
                <a:off x="654627" y="1049480"/>
                <a:ext cx="1763032" cy="365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lt1"/>
                    </a:solidFill>
                    <a:latin typeface="KoPubWorld돋움체 Bold"/>
                    <a:ea typeface="KoPubWorld돋움체 Bold"/>
                  </a:rPr>
                  <a:t>메인 서버</a:t>
                </a:r>
                <a:endParaRPr lang="ko-KR" altLang="en-US">
                  <a:solidFill>
                    <a:schemeClr val="lt1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sp>
          <p:nvSpPr>
            <p:cNvPr id="119" name=""/>
            <p:cNvSpPr txBox="1"/>
            <p:nvPr/>
          </p:nvSpPr>
          <p:spPr>
            <a:xfrm>
              <a:off x="655076" y="4210300"/>
              <a:ext cx="5168536" cy="155280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Docker를 활용해 웹 서버와 데이터베이스를 독립적으로 구축</a:t>
              </a:r>
              <a:endParaRPr lang="ko-KR" altLang="en-US" sz="1600" spc="-1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와상 환자의 관절 좌표 및 사용자 정보, 의료진 처방 등을 데이터베이스에 저장</a:t>
              </a:r>
              <a:endParaRPr lang="ko-KR" altLang="en-US" sz="1600" spc="-1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  <a:p>
              <a:pPr marL="228480" indent="-228480">
                <a:lnSpc>
                  <a:spcPct val="150000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ko-KR" altLang="en-US" sz="1600" spc="-100">
                  <a:solidFill>
                    <a:srgbClr val="262626"/>
                  </a:solidFill>
                  <a:latin typeface="KoPubWorld돋움체 Medium"/>
                  <a:ea typeface="KoPubWorld돋움체 Medium"/>
                </a:rPr>
                <a:t>일정 시간 이상 움직이지 않은 욕창 예상 부위를 계산 </a:t>
              </a:r>
              <a:endParaRPr lang="ko-KR" altLang="en-US" sz="1600" spc="-100">
                <a:solidFill>
                  <a:srgbClr val="262626"/>
                </a:solidFill>
                <a:latin typeface="KoPubWorld돋움체 Medium"/>
                <a:ea typeface="KoPubWorld돋움체 Medium"/>
              </a:endParaRPr>
            </a:p>
          </p:txBody>
        </p:sp>
      </p:grpSp>
      <p:sp>
        <p:nvSpPr>
          <p:cNvPr id="120" name=""/>
          <p:cNvSpPr txBox="1"/>
          <p:nvPr/>
        </p:nvSpPr>
        <p:spPr>
          <a:xfrm>
            <a:off x="2524358" y="1031332"/>
            <a:ext cx="3406410" cy="414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400">
                <a:solidFill>
                  <a:srgbClr val="4150fc"/>
                </a:solidFill>
                <a:latin typeface="KoPubWorld돋움체 Medium"/>
                <a:ea typeface="KoPubWorld돋움체 Medium"/>
              </a:rPr>
              <a:t>Pytorch, opencv</a:t>
            </a:r>
            <a:endParaRPr lang="en-US" altLang="ko-KR" sz="1400">
              <a:solidFill>
                <a:srgbClr val="4150fc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7989326" y="1031332"/>
            <a:ext cx="3406410" cy="414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400" spc="-100">
                <a:solidFill>
                  <a:srgbClr val="4150fc"/>
                </a:solidFill>
                <a:latin typeface="KoPubWorld돋움체 Medium"/>
                <a:ea typeface="KoPubWorld돋움체 Medium"/>
              </a:rPr>
              <a:t>Node.js, Express.js, Docker, PostgreSQL</a:t>
            </a:r>
            <a:endParaRPr lang="en-US" altLang="ko-KR" sz="1400" spc="-100">
              <a:solidFill>
                <a:srgbClr val="4150fc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2524358" y="3762625"/>
            <a:ext cx="3406410" cy="414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400">
                <a:solidFill>
                  <a:srgbClr val="4150fc"/>
                </a:solidFill>
                <a:latin typeface="KoPubWorld돋움체 Medium"/>
                <a:ea typeface="KoPubWorld돋움체 Medium"/>
              </a:rPr>
              <a:t>webOS, Enact, jQuery, React, sass</a:t>
            </a:r>
            <a:endParaRPr lang="en-US" altLang="ko-KR" sz="1400">
              <a:solidFill>
                <a:srgbClr val="4150fc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8060765" y="3762625"/>
            <a:ext cx="3406410" cy="414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400">
                <a:solidFill>
                  <a:srgbClr val="4150fc"/>
                </a:solidFill>
                <a:latin typeface="KoPubWorld돋움체 Medium"/>
                <a:ea typeface="KoPubWorld돋움체 Medium"/>
              </a:rPr>
              <a:t>ROS Noetic</a:t>
            </a:r>
            <a:endParaRPr lang="en-US" altLang="ko-KR" sz="1400">
              <a:solidFill>
                <a:srgbClr val="4150fc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t="8930" b="4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32B398-CA1A-43BE-BC27-3B0369DA962A}"/>
              </a:ext>
            </a:extLst>
          </p:cNvPr>
          <p:cNvGrpSpPr/>
          <p:nvPr/>
        </p:nvGrpSpPr>
        <p:grpSpPr>
          <a:xfrm>
            <a:off x="1035569" y="1677894"/>
            <a:ext cx="3164008" cy="1504492"/>
            <a:chOff x="2062900" y="1739678"/>
            <a:chExt cx="3164008" cy="15044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AA084B-E153-491F-BD09-E0950A81051F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0DA79-DBC0-4DEA-9F65-439BD01AF11F}"/>
                </a:ext>
              </a:extLst>
            </p:cNvPr>
            <p:cNvSpPr txBox="1"/>
            <p:nvPr/>
          </p:nvSpPr>
          <p:spPr>
            <a:xfrm>
              <a:off x="2801566" y="2262898"/>
              <a:ext cx="14927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4A326D-2F9F-4A9B-9CDA-00D15C7B8CB8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개발한 서비스의 아이디어 및 전체 서비스 프로세스 소개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A78313-EC52-4768-85E8-AE86FA5F0C26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36FD4-23E3-59C2-61BA-4C28F3725C64}"/>
              </a:ext>
            </a:extLst>
          </p:cNvPr>
          <p:cNvGrpSpPr/>
          <p:nvPr/>
        </p:nvGrpSpPr>
        <p:grpSpPr>
          <a:xfrm>
            <a:off x="5355989" y="1710589"/>
            <a:ext cx="3164008" cy="1273659"/>
            <a:chOff x="2062900" y="1739678"/>
            <a:chExt cx="3164008" cy="12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829CEE-872B-99BC-E014-1C3D39E5B2CC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33AE8B-3F05-5A03-6672-6C8DE5BFF9C0}"/>
                </a:ext>
              </a:extLst>
            </p:cNvPr>
            <p:cNvSpPr txBox="1"/>
            <p:nvPr/>
          </p:nvSpPr>
          <p:spPr>
            <a:xfrm>
              <a:off x="2801566" y="226289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인공지능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9389CE-2232-5369-C12B-2BCAEE40A58B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모델과 추론 결과 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BBDE67-5BE5-AF72-F766-3797BA6EE52E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CB2FB3-D425-1E92-B12E-C7F9FB8BFD5B}"/>
              </a:ext>
            </a:extLst>
          </p:cNvPr>
          <p:cNvGrpSpPr/>
          <p:nvPr/>
        </p:nvGrpSpPr>
        <p:grpSpPr>
          <a:xfrm>
            <a:off x="3063422" y="3576965"/>
            <a:ext cx="3337378" cy="1273659"/>
            <a:chOff x="2062900" y="1739678"/>
            <a:chExt cx="3337378" cy="1273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FD08F9-E6A1-CE32-D204-ED1E4BB6210D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BF07AF-4019-2294-6A7C-D3E6D5F6D228}"/>
                </a:ext>
              </a:extLst>
            </p:cNvPr>
            <p:cNvSpPr txBox="1"/>
            <p:nvPr/>
          </p:nvSpPr>
          <p:spPr>
            <a:xfrm>
              <a:off x="2801566" y="2262898"/>
              <a:ext cx="2392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 임베딩 및 통신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8AB43-1503-841B-C56D-025F3D87FEC3}"/>
                </a:ext>
              </a:extLst>
            </p:cNvPr>
            <p:cNvSpPr txBox="1"/>
            <p:nvPr/>
          </p:nvSpPr>
          <p:spPr>
            <a:xfrm>
              <a:off x="2801566" y="2690172"/>
              <a:ext cx="2598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 서버와의 통신 과정 소개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6AABEE-C2B7-35CA-5E87-7548E42B1BFD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3BD15E-4E2E-33A2-E4F6-133690A31C4A}"/>
              </a:ext>
            </a:extLst>
          </p:cNvPr>
          <p:cNvGrpSpPr/>
          <p:nvPr/>
        </p:nvGrpSpPr>
        <p:grpSpPr>
          <a:xfrm>
            <a:off x="7383842" y="3609660"/>
            <a:ext cx="3164008" cy="1273659"/>
            <a:chOff x="2062900" y="1739678"/>
            <a:chExt cx="3164008" cy="1273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A05D3-832E-1E09-CDB6-316347B10769}"/>
                </a:ext>
              </a:extLst>
            </p:cNvPr>
            <p:cNvSpPr txBox="1"/>
            <p:nvPr/>
          </p:nvSpPr>
          <p:spPr>
            <a:xfrm>
              <a:off x="2062900" y="173967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51B08-1B62-3B43-17F5-485975FD51D5}"/>
                </a:ext>
              </a:extLst>
            </p:cNvPr>
            <p:cNvSpPr txBox="1"/>
            <p:nvPr/>
          </p:nvSpPr>
          <p:spPr>
            <a:xfrm>
              <a:off x="2801566" y="2262898"/>
              <a:ext cx="18197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중간 개발 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183AB-01F3-2FC0-DA80-446BAB5CBCB7}"/>
                </a:ext>
              </a:extLst>
            </p:cNvPr>
            <p:cNvSpPr txBox="1"/>
            <p:nvPr/>
          </p:nvSpPr>
          <p:spPr>
            <a:xfrm>
              <a:off x="2801566" y="2690172"/>
              <a:ext cx="24253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중간 개발 결과 설명</a:t>
              </a:r>
              <a:endPara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1FDF51-2E4A-954F-C9FE-B86D53A28B44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2195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/>
          <p:cNvSpPr/>
          <p:nvPr/>
        </p:nvSpPr>
        <p:spPr>
          <a:xfrm>
            <a:off x="570451" y="1699297"/>
            <a:ext cx="11270382" cy="4762462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아이디어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51" y="1173845"/>
            <a:ext cx="42549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>
                <a:latin typeface="KoPubWorld돋움체 Bold"/>
                <a:ea typeface="KoPubWorld돋움체 Bold"/>
                <a:cs typeface="KoPubWorld돋움체 Medium"/>
              </a:rPr>
              <a:t>어떻게 프로젝트가 시작되었을까</a:t>
            </a:r>
            <a:r>
              <a:rPr lang="en-US" altLang="ko-KR" sz="2400">
                <a:latin typeface="KoPubWorld돋움체 Bold"/>
                <a:ea typeface="KoPubWorld돋움체 Bold"/>
                <a:cs typeface="KoPubWorld돋움체 Medium"/>
              </a:rPr>
              <a:t>?</a:t>
            </a:r>
            <a:endParaRPr lang="en-US" altLang="ko-KR" sz="2400"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3349" y="1944546"/>
            <a:ext cx="9696885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요양이 필요한 와상 환자의 폭발적인 증가에 비해 간호 인력의 부족이 심해지고 있음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특히 와상 환자에게 호발하는 욕창 문제에 대한 관심이 최근에 증가하고 있음 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모니터링하고 보고해줄 자동화 기술의 필요성이 대두됨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3" name="Picture 4" descr="욕창 호발 부위 - 흉골, 늑골, 슬개골, 내축과, 견갑골, 후두골, 팔꿈치, 천골, 발꿈치, 어깨, 골반, 대전지, 외축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4686" y="4187830"/>
            <a:ext cx="3333750" cy="1752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27110" y="6027658"/>
            <a:ext cx="2078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욕창 호발 부위  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7138" y="4054923"/>
            <a:ext cx="3418901" cy="188550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99946" y="6013883"/>
            <a:ext cx="2078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욕창의 심각성에 대한 논의  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9667" y="3787398"/>
            <a:ext cx="3690912" cy="21530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217086" y="5064130"/>
            <a:ext cx="452583" cy="443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025842" y="5998845"/>
            <a:ext cx="2078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간호 인력 수급의 필요성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9"/>
          <p:cNvSpPr/>
          <p:nvPr/>
        </p:nvSpPr>
        <p:spPr>
          <a:xfrm>
            <a:off x="570451" y="1585030"/>
            <a:ext cx="11270382" cy="5024895"/>
          </a:xfrm>
          <a:prstGeom prst="roundRect">
            <a:avLst>
              <a:gd name="adj" fmla="val 9063"/>
            </a:avLst>
          </a:prstGeom>
          <a:ln w="3810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917054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332279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개요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930" y="1063398"/>
            <a:ext cx="60869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욕창 고위험군 환자를 위한 인공지능 기반 자세 추정 서비스 개발 </a:t>
            </a:r>
            <a:endParaRPr lang="en-US" altLang="ko-KR"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532350" y="1549453"/>
            <a:ext cx="11354849" cy="570108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서비스 아키텍처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9105" y="5416862"/>
            <a:ext cx="4463315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보드에 연결된 카메라에서 이미지 데이터 취득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중앙 데이터베이스에 추정 결과를 좌표 형태로 전달 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6030" y="5286974"/>
            <a:ext cx="439102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전송 받은 데이터를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PostgreSQL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데이터베이스에 저장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인공지능 처리 서버에서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webOS App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으로 영상 데이터를 전송하고 이를 시각화</a:t>
            </a: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0147" y="2210905"/>
            <a:ext cx="11001375" cy="2199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3D 모델 15" descr="Wooden Bed - Blank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720" y="2034759"/>
            <a:ext cx="1966471" cy="193487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3990217" y="324552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7794" y="3338972"/>
            <a:ext cx="1266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환자별 데이터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실시간 모니터링 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0" name="양쪽 대괄호 29"/>
          <p:cNvSpPr/>
          <p:nvPr/>
        </p:nvSpPr>
        <p:spPr>
          <a:xfrm>
            <a:off x="6677025" y="4872394"/>
            <a:ext cx="4838700" cy="1547529"/>
          </a:xfrm>
          <a:prstGeom prst="bracketPair">
            <a:avLst>
              <a:gd name="adj" fmla="val 16667"/>
            </a:avLst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457002" y="4111326"/>
            <a:ext cx="2078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 AI Model Inference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02592" y="4090735"/>
            <a:ext cx="2052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ROS : Manipulator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3" name="사각형: 둥근 모서리 32"/>
          <p:cNvSpPr/>
          <p:nvPr/>
        </p:nvSpPr>
        <p:spPr>
          <a:xfrm>
            <a:off x="7166384" y="4702911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중앙 데이터 관리 및 시각화 처리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2" name="양쪽 대괄호 41"/>
          <p:cNvSpPr/>
          <p:nvPr/>
        </p:nvSpPr>
        <p:spPr>
          <a:xfrm>
            <a:off x="874946" y="4872394"/>
            <a:ext cx="4838700" cy="1547529"/>
          </a:xfrm>
          <a:prstGeom prst="bracketPair">
            <a:avLst>
              <a:gd name="adj" fmla="val 16667"/>
            </a:avLst>
          </a:prstGeom>
          <a:ln w="41275"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사각형: 둥근 모서리 42"/>
          <p:cNvSpPr/>
          <p:nvPr/>
        </p:nvSpPr>
        <p:spPr>
          <a:xfrm>
            <a:off x="1301717" y="4776270"/>
            <a:ext cx="3980380" cy="473032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 데이터 취득 및 인공지능 모델 연산 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4" name="화살표: 오른쪽 43"/>
          <p:cNvSpPr/>
          <p:nvPr/>
        </p:nvSpPr>
        <p:spPr>
          <a:xfrm>
            <a:off x="5899170" y="5325836"/>
            <a:ext cx="619878" cy="53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7676522" y="3236702"/>
            <a:ext cx="971550" cy="0"/>
          </a:xfrm>
          <a:prstGeom prst="straightConnector1">
            <a:avLst/>
          </a:prstGeom>
          <a:ln w="31750">
            <a:solidFill>
              <a:srgbClr val="393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581712" y="3347088"/>
            <a:ext cx="1266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인공지능 모델의 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Pose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결과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전달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42468" y="2270401"/>
            <a:ext cx="2577845" cy="1761143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50842" y="2782945"/>
            <a:ext cx="1077100" cy="1077100"/>
          </a:xfrm>
          <a:prstGeom prst="rect">
            <a:avLst/>
          </a:prstGeom>
          <a:noFill/>
        </p:spPr>
      </p:pic>
      <p:sp>
        <p:nvSpPr>
          <p:cNvPr id="1043" name="TextBox 1042"/>
          <p:cNvSpPr txBox="1"/>
          <p:nvPr/>
        </p:nvSpPr>
        <p:spPr>
          <a:xfrm>
            <a:off x="5457002" y="2388383"/>
            <a:ext cx="18714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Deep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Learning Model 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6435477" y="3740024"/>
            <a:ext cx="1266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2D Coordinates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4944341" y="3740024"/>
            <a:ext cx="1266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Image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cxnSp>
        <p:nvCxnSpPr>
          <p:cNvPr id="1047" name="직선 화살표 연결선 1046"/>
          <p:cNvCxnSpPr/>
          <p:nvPr/>
        </p:nvCxnSpPr>
        <p:spPr>
          <a:xfrm>
            <a:off x="6024667" y="3860045"/>
            <a:ext cx="410810" cy="33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그래픽 1048" descr="인공 지능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29486" y="2331575"/>
            <a:ext cx="375609" cy="375609"/>
          </a:xfrm>
          <a:prstGeom prst="rect">
            <a:avLst/>
          </a:prstGeom>
        </p:spPr>
      </p:pic>
      <p:cxnSp>
        <p:nvCxnSpPr>
          <p:cNvPr id="1052" name="직선 연결선 1051"/>
          <p:cNvCxnSpPr/>
          <p:nvPr/>
        </p:nvCxnSpPr>
        <p:spPr>
          <a:xfrm flipV="1">
            <a:off x="1184988" y="2844731"/>
            <a:ext cx="671804" cy="23418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직선 연결선 1053"/>
          <p:cNvCxnSpPr/>
          <p:nvPr/>
        </p:nvCxnSpPr>
        <p:spPr>
          <a:xfrm flipV="1">
            <a:off x="1345576" y="2952336"/>
            <a:ext cx="758135" cy="3011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/>
          <p:cNvCxnSpPr/>
          <p:nvPr/>
        </p:nvCxnSpPr>
        <p:spPr>
          <a:xfrm flipV="1">
            <a:off x="1549818" y="3090316"/>
            <a:ext cx="700397" cy="308454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/>
          <p:cNvCxnSpPr/>
          <p:nvPr/>
        </p:nvCxnSpPr>
        <p:spPr>
          <a:xfrm>
            <a:off x="1172479" y="2852019"/>
            <a:ext cx="647773" cy="576981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/>
          <p:cNvCxnSpPr/>
          <p:nvPr/>
        </p:nvCxnSpPr>
        <p:spPr>
          <a:xfrm>
            <a:off x="1382104" y="2834283"/>
            <a:ext cx="670671" cy="490189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/>
          <p:cNvCxnSpPr/>
          <p:nvPr/>
        </p:nvCxnSpPr>
        <p:spPr>
          <a:xfrm>
            <a:off x="1580274" y="2780600"/>
            <a:ext cx="620480" cy="44958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직사각형 1074"/>
          <p:cNvSpPr/>
          <p:nvPr/>
        </p:nvSpPr>
        <p:spPr>
          <a:xfrm>
            <a:off x="5129567" y="2844152"/>
            <a:ext cx="727812" cy="89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3D 모델 33" descr="Sitting Mal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2216" y="2516351"/>
            <a:ext cx="653979" cy="871971"/>
          </a:xfrm>
          <a:prstGeom prst="rect">
            <a:avLst/>
          </a:prstGeom>
        </p:spPr>
      </p:pic>
      <p:pic>
        <p:nvPicPr>
          <p:cNvPr id="51" name="3D 모델 50" descr="Sitting Mal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62807" y="2805786"/>
            <a:ext cx="643856" cy="877534"/>
          </a:xfrm>
          <a:prstGeom prst="rect">
            <a:avLst/>
          </a:prstGeom>
        </p:spPr>
      </p:pic>
      <p:sp>
        <p:nvSpPr>
          <p:cNvPr id="1076" name="직사각형 1075"/>
          <p:cNvSpPr/>
          <p:nvPr/>
        </p:nvSpPr>
        <p:spPr>
          <a:xfrm>
            <a:off x="6894731" y="2863140"/>
            <a:ext cx="644955" cy="81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50" name="그룹 1049"/>
          <p:cNvGrpSpPr/>
          <p:nvPr/>
        </p:nvGrpSpPr>
        <p:grpSpPr>
          <a:xfrm rot="0">
            <a:off x="6972291" y="2987945"/>
            <a:ext cx="474840" cy="609630"/>
            <a:chOff x="7189646" y="3024926"/>
            <a:chExt cx="394196" cy="545966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7324796" y="3307528"/>
              <a:ext cx="82101" cy="759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7330879" y="3024926"/>
              <a:ext cx="0" cy="28302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7191164" y="3155895"/>
              <a:ext cx="140494" cy="7607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V="1">
              <a:off x="7189646" y="3208695"/>
              <a:ext cx="173317" cy="2327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직선 연결선 1023"/>
            <p:cNvCxnSpPr/>
            <p:nvPr/>
          </p:nvCxnSpPr>
          <p:spPr>
            <a:xfrm>
              <a:off x="7409431" y="3380331"/>
              <a:ext cx="32117" cy="1905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연결선 1026"/>
            <p:cNvCxnSpPr/>
            <p:nvPr/>
          </p:nvCxnSpPr>
          <p:spPr>
            <a:xfrm>
              <a:off x="7343389" y="3304889"/>
              <a:ext cx="206875" cy="9543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/>
            <p:cNvCxnSpPr/>
            <p:nvPr/>
          </p:nvCxnSpPr>
          <p:spPr>
            <a:xfrm>
              <a:off x="7550264" y="3396213"/>
              <a:ext cx="33578" cy="152769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/>
            <p:cNvCxnSpPr/>
            <p:nvPr/>
          </p:nvCxnSpPr>
          <p:spPr>
            <a:xfrm>
              <a:off x="7327202" y="3150921"/>
              <a:ext cx="145025" cy="1476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/>
            <p:cNvCxnSpPr/>
            <p:nvPr/>
          </p:nvCxnSpPr>
          <p:spPr>
            <a:xfrm flipV="1">
              <a:off x="7469821" y="3222272"/>
              <a:ext cx="104448" cy="771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화살표: 아래쪽 1076"/>
          <p:cNvSpPr/>
          <p:nvPr/>
        </p:nvSpPr>
        <p:spPr>
          <a:xfrm>
            <a:off x="6228460" y="2684813"/>
            <a:ext cx="207148" cy="191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8" name="TextBox 1077"/>
          <p:cNvSpPr txBox="1"/>
          <p:nvPr/>
        </p:nvSpPr>
        <p:spPr>
          <a:xfrm>
            <a:off x="2687817" y="3041069"/>
            <a:ext cx="1455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Web Camera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79" name="직사각형 1078"/>
          <p:cNvSpPr/>
          <p:nvPr/>
        </p:nvSpPr>
        <p:spPr>
          <a:xfrm>
            <a:off x="827468" y="2330344"/>
            <a:ext cx="3150240" cy="1755918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83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959978" y="2468431"/>
            <a:ext cx="663859" cy="66385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18835" y="3624678"/>
            <a:ext cx="14558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기반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이미지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취득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" name="화살표: 아래쪽 2"/>
          <p:cNvSpPr/>
          <p:nvPr/>
        </p:nvSpPr>
        <p:spPr>
          <a:xfrm>
            <a:off x="3291908" y="3318551"/>
            <a:ext cx="158284" cy="23923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6637" y="4126179"/>
            <a:ext cx="2078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Patient Bed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26" name="Picture 2" descr="OpenMANIPULATOR-X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750184" y="2416919"/>
            <a:ext cx="2765541" cy="1476036"/>
          </a:xfrm>
          <a:prstGeom prst="rect">
            <a:avLst/>
          </a:prstGeom>
          <a:noFill/>
        </p:spPr>
      </p:pic>
      <p:sp>
        <p:nvSpPr>
          <p:cNvPr id="48" name="직사각형 47"/>
          <p:cNvSpPr/>
          <p:nvPr/>
        </p:nvSpPr>
        <p:spPr>
          <a:xfrm>
            <a:off x="8731393" y="2270402"/>
            <a:ext cx="2770460" cy="1759074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06687" y="3161132"/>
            <a:ext cx="10817335" cy="3319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5620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서비스 구성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8" y="1674748"/>
            <a:ext cx="9592122" cy="13237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간호 인력을 대신해 환자의 상태를 지속적으로 보고하고 기록하는 </a:t>
            </a: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프로세스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개발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b="1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가 탑재된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기기를 통해 어디서든 환자의 상태를 모니터링하고 분석된 정보에 접근할 수 있음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인공지능 모델을 변경하면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 기기에서 제공하는 서비스를 편리하게 재활용 가능한 구조로 개발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81518" y="1055264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인공지능을 활용한 환자 상태 자동 관리 프로세스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49" name="Picture 20" descr="cctv PNG 투명 사진 | PNG Mar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8666" y="3436082"/>
            <a:ext cx="534221" cy="534221"/>
          </a:xfrm>
          <a:prstGeom prst="rect">
            <a:avLst/>
          </a:prstGeom>
          <a:noFill/>
        </p:spPr>
      </p:pic>
      <p:sp>
        <p:nvSpPr>
          <p:cNvPr id="1043" name="화살표: 오른쪽 1042"/>
          <p:cNvSpPr/>
          <p:nvPr/>
        </p:nvSpPr>
        <p:spPr>
          <a:xfrm>
            <a:off x="1088008" y="5945611"/>
            <a:ext cx="539090" cy="307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4" name="TextBox 1043"/>
          <p:cNvSpPr txBox="1"/>
          <p:nvPr/>
        </p:nvSpPr>
        <p:spPr>
          <a:xfrm>
            <a:off x="1680164" y="5862380"/>
            <a:ext cx="771878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환자별로 데이터를 취득해 인공지능 모델로 추론을 진행한 뒤 추론 결과만을 메인 서버에 전송</a:t>
            </a: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75" name="화살표: 오른쪽 1074"/>
          <p:cNvSpPr/>
          <p:nvPr/>
        </p:nvSpPr>
        <p:spPr>
          <a:xfrm>
            <a:off x="4239710" y="4482872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6" name="TextBox 1075"/>
          <p:cNvSpPr txBox="1"/>
          <p:nvPr/>
        </p:nvSpPr>
        <p:spPr>
          <a:xfrm>
            <a:off x="1827498" y="3591891"/>
            <a:ext cx="22882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1. RGB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카메라로 실시간 모니터링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7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46857" y="3741240"/>
            <a:ext cx="1423239" cy="1423239"/>
          </a:xfrm>
          <a:prstGeom prst="rect">
            <a:avLst/>
          </a:prstGeom>
          <a:noFill/>
        </p:spPr>
      </p:pic>
      <p:sp>
        <p:nvSpPr>
          <p:cNvPr id="1082" name="TextBox 1081"/>
          <p:cNvSpPr txBox="1"/>
          <p:nvPr/>
        </p:nvSpPr>
        <p:spPr>
          <a:xfrm>
            <a:off x="5493440" y="5153693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메인 데이터 서버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85" name="모서리가 둥근 직사각형 19"/>
          <p:cNvSpPr/>
          <p:nvPr/>
        </p:nvSpPr>
        <p:spPr>
          <a:xfrm>
            <a:off x="756967" y="3425109"/>
            <a:ext cx="3380124" cy="1840469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87" name="TextBox 1086"/>
          <p:cNvSpPr txBox="1"/>
          <p:nvPr/>
        </p:nvSpPr>
        <p:spPr>
          <a:xfrm>
            <a:off x="1828175" y="4881667"/>
            <a:ext cx="22101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3.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추론 결과를 프로토콜에 맞게 파싱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88" name="Picture 2" descr="Neural Network Icons - Free SVG &amp; PNG Neural Network Images - Noun Projec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8227" y="3921139"/>
            <a:ext cx="842195" cy="842195"/>
          </a:xfrm>
          <a:prstGeom prst="rect">
            <a:avLst/>
          </a:prstGeom>
          <a:noFill/>
        </p:spPr>
      </p:pic>
      <p:sp>
        <p:nvSpPr>
          <p:cNvPr id="1089" name="TextBox 1088"/>
          <p:cNvSpPr txBox="1"/>
          <p:nvPr/>
        </p:nvSpPr>
        <p:spPr>
          <a:xfrm>
            <a:off x="1827498" y="4210975"/>
            <a:ext cx="26976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2.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서버 내부 딥러닝 모델 추론 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90" name="화살표: 아래쪽 1089"/>
          <p:cNvSpPr/>
          <p:nvPr/>
        </p:nvSpPr>
        <p:spPr>
          <a:xfrm>
            <a:off x="2356842" y="3883078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3" name="화살표: 아래쪽 1092"/>
          <p:cNvSpPr/>
          <p:nvPr/>
        </p:nvSpPr>
        <p:spPr>
          <a:xfrm>
            <a:off x="2356841" y="4558759"/>
            <a:ext cx="137069" cy="2328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4" name="TextBox 1093"/>
          <p:cNvSpPr txBox="1"/>
          <p:nvPr/>
        </p:nvSpPr>
        <p:spPr>
          <a:xfrm>
            <a:off x="4291558" y="4742900"/>
            <a:ext cx="2078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데이터 전송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096" name="Picture 10" descr="Coordinates - Free interfa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62639" y="4724585"/>
            <a:ext cx="482463" cy="4824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95790" y="5317344"/>
            <a:ext cx="925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KoPubWorld돋움체 Light"/>
                <a:ea typeface="KoPubWorld돋움체 Light"/>
                <a:cs typeface="KoPubWorld돋움체 Light"/>
              </a:rPr>
              <a:t>Server</a:t>
            </a:r>
            <a:endParaRPr lang="ko-KR" altLang="en-US" sz="1200" b="1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6" name="모서리가 둥근 직사각형 19"/>
          <p:cNvSpPr/>
          <p:nvPr/>
        </p:nvSpPr>
        <p:spPr>
          <a:xfrm>
            <a:off x="7746943" y="3431319"/>
            <a:ext cx="3380124" cy="1924830"/>
          </a:xfrm>
          <a:prstGeom prst="roundRect">
            <a:avLst>
              <a:gd name="adj" fmla="val 9063"/>
            </a:avLst>
          </a:prstGeom>
          <a:noFill/>
          <a:ln w="31750">
            <a:solidFill>
              <a:srgbClr val="39393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028" name="Picture 4" descr="Node.js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160845" y="3409945"/>
            <a:ext cx="768887" cy="47161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012621" y="3467522"/>
            <a:ext cx="1026877" cy="31137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823758" y="4849764"/>
            <a:ext cx="3226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간호 스테이션의 메인 기기 화면</a:t>
            </a: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환자 베드 등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en-US" altLang="ko-KR" sz="1100">
                <a:latin typeface="KoPubWorld돋움체 Light"/>
                <a:ea typeface="KoPubWorld돋움체 Light"/>
                <a:cs typeface="KoPubWorld돋움체 Light"/>
              </a:rPr>
              <a:t>webOS </a:t>
            </a:r>
            <a:r>
              <a:rPr lang="ko-KR" altLang="en-US" sz="1100">
                <a:latin typeface="KoPubWorld돋움체 Light"/>
                <a:ea typeface="KoPubWorld돋움체 Light"/>
                <a:cs typeface="KoPubWorld돋움체 Light"/>
              </a:rPr>
              <a:t>기기가 탑재된 기기로 데이터에 접근</a:t>
            </a:r>
            <a:endParaRPr lang="ko-KR" altLang="en-US" sz="110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94022" y="3567317"/>
            <a:ext cx="885966" cy="219069"/>
          </a:xfrm>
          <a:prstGeom prst="rect">
            <a:avLst/>
          </a:prstGeom>
          <a:noFill/>
        </p:spPr>
      </p:pic>
      <p:sp>
        <p:nvSpPr>
          <p:cNvPr id="2" name="화살표: 오른쪽 1"/>
          <p:cNvSpPr/>
          <p:nvPr/>
        </p:nvSpPr>
        <p:spPr>
          <a:xfrm>
            <a:off x="6766868" y="4455149"/>
            <a:ext cx="826271" cy="220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스크린샷, 디자인, 램프, 예술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057678" y="3932313"/>
            <a:ext cx="859257" cy="859257"/>
          </a:xfrm>
          <a:prstGeom prst="rect">
            <a:avLst/>
          </a:prstGeom>
        </p:spPr>
      </p:pic>
      <p:pic>
        <p:nvPicPr>
          <p:cNvPr id="17" name="그림 16" descr="텍스트, 멀티미디어, 디스플레이 장치, 평판 디스플레이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01482" y="3838367"/>
            <a:ext cx="1217736" cy="101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45722-C116-7D74-B0DC-AA91B708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6" y="3601333"/>
            <a:ext cx="3067743" cy="19248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992E1-7741-B3C3-4FE0-453D4B02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76" y="3809071"/>
            <a:ext cx="2534580" cy="153044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D7493-0692-7219-B72C-A1D36CF55927}"/>
              </a:ext>
            </a:extLst>
          </p:cNvPr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BE2508-F2C2-CAFC-661C-3C8380DBDAE4}"/>
              </a:ext>
            </a:extLst>
          </p:cNvPr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BEB9A-E6A5-5DFE-DE7A-2F692434746E}"/>
              </a:ext>
            </a:extLst>
          </p:cNvPr>
          <p:cNvSpPr txBox="1"/>
          <p:nvPr/>
        </p:nvSpPr>
        <p:spPr>
          <a:xfrm>
            <a:off x="565710" y="1591140"/>
            <a:ext cx="1142411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이미지에서 물체나 사람의 위치를 감지하는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2D Pose Estimation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모델을 활용해 환자의 자세를 추정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PoseNet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활용해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이미지를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입력으로 받아 결과로 관절 키포인트와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리턴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19">
            <a:extLst>
              <a:ext uri="{FF2B5EF4-FFF2-40B4-BE49-F238E27FC236}">
                <a16:creationId xmlns:a16="http://schemas.microsoft.com/office/drawing/2014/main" id="{CF25D17D-EC90-2059-0655-E87683CF6B30}"/>
              </a:ext>
            </a:extLst>
          </p:cNvPr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Single 2D Pose Estimation 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A6B67D-DD0E-89D8-6AC6-BB321AFE4E19}"/>
              </a:ext>
            </a:extLst>
          </p:cNvPr>
          <p:cNvGrpSpPr/>
          <p:nvPr/>
        </p:nvGrpSpPr>
        <p:grpSpPr>
          <a:xfrm>
            <a:off x="253579" y="2990414"/>
            <a:ext cx="5906507" cy="3325582"/>
            <a:chOff x="6622330" y="510646"/>
            <a:chExt cx="5427486" cy="3040546"/>
          </a:xfrm>
        </p:grpSpPr>
        <p:sp>
          <p:nvSpPr>
            <p:cNvPr id="41" name="모서리가 둥근 직사각형 19">
              <a:extLst>
                <a:ext uri="{FF2B5EF4-FFF2-40B4-BE49-F238E27FC236}">
                  <a16:creationId xmlns:a16="http://schemas.microsoft.com/office/drawing/2014/main" id="{9D101A36-E6FB-5930-78DD-4179C1D82F1A}"/>
                </a:ext>
              </a:extLst>
            </p:cNvPr>
            <p:cNvSpPr/>
            <p:nvPr/>
          </p:nvSpPr>
          <p:spPr>
            <a:xfrm>
              <a:off x="6622330" y="807992"/>
              <a:ext cx="5427486" cy="2743200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D60A3B-FA95-0880-A9A0-69738ACCB4F0}"/>
                </a:ext>
              </a:extLst>
            </p:cNvPr>
            <p:cNvSpPr/>
            <p:nvPr/>
          </p:nvSpPr>
          <p:spPr>
            <a:xfrm>
              <a:off x="7345883" y="510646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PoseNet Architecture </a:t>
              </a:r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id="{DF40D7C6-C9B3-533B-CB4A-26B8A01EE8B0}"/>
              </a:ext>
            </a:extLst>
          </p:cNvPr>
          <p:cNvSpPr/>
          <p:nvPr/>
        </p:nvSpPr>
        <p:spPr>
          <a:xfrm>
            <a:off x="6299186" y="3329346"/>
            <a:ext cx="5690642" cy="3010806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BF3F97-44FF-0626-0090-92A5BAFE3C56}"/>
              </a:ext>
            </a:extLst>
          </p:cNvPr>
          <p:cNvSpPr/>
          <p:nvPr/>
        </p:nvSpPr>
        <p:spPr>
          <a:xfrm>
            <a:off x="7176290" y="2990461"/>
            <a:ext cx="3980380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B405-0FE5-0E1B-4F1C-93905D7FBE87}"/>
              </a:ext>
            </a:extLst>
          </p:cNvPr>
          <p:cNvSpPr txBox="1"/>
          <p:nvPr/>
        </p:nvSpPr>
        <p:spPr>
          <a:xfrm>
            <a:off x="6891591" y="3570840"/>
            <a:ext cx="434804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실물 크기 마네킹을 활용해 구축한  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 데이터셋을 활용해 모델 학습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90A9353-9AB4-0D09-8E00-6738C343659A}"/>
              </a:ext>
            </a:extLst>
          </p:cNvPr>
          <p:cNvSpPr/>
          <p:nvPr/>
        </p:nvSpPr>
        <p:spPr>
          <a:xfrm>
            <a:off x="8829675" y="4302554"/>
            <a:ext cx="323914" cy="271739"/>
          </a:xfrm>
          <a:prstGeom prst="downArrow">
            <a:avLst/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E2BA292-3F3D-0271-35D5-AD0C5AD581DC}"/>
              </a:ext>
            </a:extLst>
          </p:cNvPr>
          <p:cNvSpPr/>
          <p:nvPr/>
        </p:nvSpPr>
        <p:spPr>
          <a:xfrm>
            <a:off x="7030689" y="3651212"/>
            <a:ext cx="4069852" cy="601500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2C58D486-22F8-348B-A5A0-6545A433A1BB}"/>
              </a:ext>
            </a:extLst>
          </p:cNvPr>
          <p:cNvSpPr/>
          <p:nvPr/>
        </p:nvSpPr>
        <p:spPr>
          <a:xfrm>
            <a:off x="6608768" y="4549386"/>
            <a:ext cx="5035836" cy="440117"/>
          </a:xfrm>
          <a:prstGeom prst="bracketPair">
            <a:avLst>
              <a:gd name="adj" fmla="val 20642"/>
            </a:avLst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D5F6-2CC8-1DA1-9F8E-C4DDA457BBEC}"/>
              </a:ext>
            </a:extLst>
          </p:cNvPr>
          <p:cNvSpPr txBox="1"/>
          <p:nvPr/>
        </p:nvSpPr>
        <p:spPr>
          <a:xfrm>
            <a:off x="6805951" y="4574293"/>
            <a:ext cx="464146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In-bed Pose Estimation: DL with Shallow Dataset </a:t>
            </a:r>
            <a:r>
              <a:rPr lang="ko-KR" altLang="en-US"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14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916C0-E008-CCA5-F7CC-731F86596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79" y="5066769"/>
            <a:ext cx="4010271" cy="1196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5FA9B-7F74-1861-EE74-FAF088A429CE}"/>
              </a:ext>
            </a:extLst>
          </p:cNvPr>
          <p:cNvSpPr txBox="1"/>
          <p:nvPr/>
        </p:nvSpPr>
        <p:spPr>
          <a:xfrm>
            <a:off x="456658" y="5763189"/>
            <a:ext cx="549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(1) Keypoint heatmap</a:t>
            </a:r>
            <a:r>
              <a:rPr lang="ko-KR" altLang="en-US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(2) Short-range offsets (3) Mid-range pairwise offsets (4) Person segmentation maps (5) Long-range offsets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3A314-F7AC-859B-DF67-C731CBC90522}"/>
              </a:ext>
            </a:extLst>
          </p:cNvPr>
          <p:cNvSpPr txBox="1"/>
          <p:nvPr/>
        </p:nvSpPr>
        <p:spPr>
          <a:xfrm>
            <a:off x="456657" y="5539581"/>
            <a:ext cx="549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Model</a:t>
            </a:r>
            <a:r>
              <a:rPr lang="ko-KR" altLang="en-US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45E84-F7BD-56E8-97D1-FEB9AC20917A}"/>
              </a:ext>
            </a:extLst>
          </p:cNvPr>
          <p:cNvSpPr/>
          <p:nvPr/>
        </p:nvSpPr>
        <p:spPr>
          <a:xfrm>
            <a:off x="811763" y="4989503"/>
            <a:ext cx="466531" cy="458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533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70058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인공지능 모델 활용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10" y="1495890"/>
            <a:ext cx="10449221" cy="90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시간별로 환자의 자세 좌표 데이터를 획득해 환자의 자세를 분석 </a:t>
            </a:r>
            <a:r>
              <a:rPr lang="en-US" altLang="ko-KR">
                <a:latin typeface="+mn-ea"/>
                <a:cs typeface="KoPubWorld돋움체 Medium"/>
              </a:rPr>
              <a:t> </a:t>
            </a:r>
            <a:endParaRPr lang="en-US" altLang="ko-KR">
              <a:latin typeface="+mn-ea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자세 변화가 없어</a:t>
            </a: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 장시간 체압이 가해진 특정 관절 부위를 탐지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하여 </a:t>
            </a:r>
            <a:r>
              <a:rPr lang="ko-KR" altLang="en-US">
                <a:latin typeface="KoPubWorld돋움체 Bold"/>
                <a:ea typeface="KoPubWorld돋움체 Bold"/>
                <a:cs typeface="KoPubWorld돋움체 Medium"/>
              </a:rPr>
              <a:t>간호 인력에게 알림을 제공</a:t>
            </a:r>
            <a:endParaRPr lang="ko-KR" altLang="en-US">
              <a:latin typeface="KoPubWorld돋움체 Bold"/>
              <a:ea typeface="KoPubWorld돋움체 Bold"/>
              <a:cs typeface="KoPubWorld돋움체 Medium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56658" y="965331"/>
            <a:ext cx="6258973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2D Pose Estimation 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모델</a:t>
            </a:r>
            <a:r>
              <a:rPr kumimoji="1" lang="en-US" altLang="ko-KR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&amp;</a:t>
            </a: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인공지능 활용 모델 적용</a:t>
            </a:r>
            <a:endParaRPr kumimoji="1" lang="ko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14" name="그룹 13"/>
          <p:cNvGrpSpPr>
            <a:grpSpLocks/>
          </p:cNvGrpSpPr>
          <p:nvPr/>
        </p:nvGrpSpPr>
        <p:grpSpPr>
          <a:xfrm rot="0">
            <a:off x="353356" y="2586445"/>
            <a:ext cx="6069462" cy="3349690"/>
            <a:chOff x="291115" y="3516787"/>
            <a:chExt cx="6069462" cy="3051965"/>
          </a:xfrm>
        </p:grpSpPr>
        <p:sp>
          <p:nvSpPr>
            <p:cNvPr id="20" name="TextBox 19"/>
            <p:cNvSpPr txBox="1"/>
            <p:nvPr/>
          </p:nvSpPr>
          <p:spPr>
            <a:xfrm>
              <a:off x="1933867" y="5509477"/>
              <a:ext cx="1412552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인공지능 모델 연산 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pic>
          <p:nvPicPr>
            <p:cNvPr id="21" name="Picture 2" descr="Neural Network Icons - Free SVG &amp; PNG Neural Network Images - Noun Project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52092" y="4605501"/>
              <a:ext cx="1077100" cy="1077100"/>
            </a:xfrm>
            <a:prstGeom prst="rect">
              <a:avLst/>
            </a:prstGeom>
            <a:noFill/>
          </p:spPr>
        </p:pic>
        <p:pic>
          <p:nvPicPr>
            <p:cNvPr id="28" name="3D 모델 27" descr="Wooden Bed - Blank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1703" y="3908729"/>
              <a:ext cx="926927" cy="1637364"/>
            </a:xfrm>
            <a:prstGeom prst="rect">
              <a:avLst/>
            </a:prstGeom>
          </p:spPr>
        </p:pic>
        <p:pic>
          <p:nvPicPr>
            <p:cNvPr id="42" name="3D 모델 41" descr="Sitting Male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4178" y="4264914"/>
              <a:ext cx="661975" cy="963784"/>
            </a:xfrm>
            <a:prstGeom prst="rect">
              <a:avLst/>
            </a:prstGeom>
          </p:spPr>
        </p:pic>
        <p:sp>
          <p:nvSpPr>
            <p:cNvPr id="43" name="화살표: 오른쪽 42"/>
            <p:cNvSpPr/>
            <p:nvPr/>
          </p:nvSpPr>
          <p:spPr>
            <a:xfrm>
              <a:off x="1725993" y="4888009"/>
              <a:ext cx="236543" cy="2051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331" y="5701471"/>
              <a:ext cx="16060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카메라로 촬영한 </a:t>
              </a:r>
              <a:br>
                <a:rPr lang="en-US" altLang="ko-KR" sz="1200">
                  <a:latin typeface="KoPubWorld돋움체 Light"/>
                  <a:ea typeface="KoPubWorld돋움체 Light"/>
                  <a:cs typeface="KoPubWorld돋움체 Light"/>
                </a:rPr>
              </a:b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환자 자세 이미지 입력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5710" y="4567516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0" name="3D 모델 49" descr="Sitting Male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75327" y="3990291"/>
              <a:ext cx="661974" cy="963783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3706859" y="4317302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66715" y="5350434"/>
              <a:ext cx="26847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환자 자세 추정된 결과를 </a:t>
              </a:r>
              <a:endParaRPr lang="ko-KR" altLang="en-US" sz="1200"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입력 이미지에 매핑된 </a:t>
              </a:r>
              <a:r>
                <a:rPr lang="en-US" altLang="ko-KR" sz="1200">
                  <a:latin typeface="KoPubWorld돋움체 Light"/>
                  <a:ea typeface="KoPubWorld돋움체 Light"/>
                  <a:cs typeface="KoPubWorld돋움체 Light"/>
                </a:rPr>
                <a:t>2D </a:t>
              </a:r>
              <a:r>
                <a:rPr lang="ko-KR" altLang="en-US" sz="1200">
                  <a:latin typeface="KoPubWorld돋움체 Light"/>
                  <a:ea typeface="KoPubWorld돋움체 Light"/>
                  <a:cs typeface="KoPubWorld돋움체 Light"/>
                </a:rPr>
                <a:t>좌표로 출력  </a:t>
              </a: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9644" y="4320409"/>
              <a:ext cx="1002207" cy="853674"/>
            </a:xfrm>
            <a:prstGeom prst="rect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 rot="0">
              <a:off x="5066391" y="4439205"/>
              <a:ext cx="474840" cy="609630"/>
              <a:chOff x="5532925" y="4243259"/>
              <a:chExt cx="474840" cy="60963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5695724" y="4558815"/>
                <a:ext cx="98897" cy="84832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703051" y="4243259"/>
                <a:ext cx="0" cy="316022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직선 연결선 3071"/>
              <p:cNvCxnSpPr/>
              <p:nvPr/>
            </p:nvCxnSpPr>
            <p:spPr>
              <a:xfrm flipH="1">
                <a:off x="5534754" y="4389500"/>
                <a:ext cx="169236" cy="84949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직선 연결선 3072"/>
              <p:cNvCxnSpPr/>
              <p:nvPr/>
            </p:nvCxnSpPr>
            <p:spPr>
              <a:xfrm flipV="1">
                <a:off x="5532925" y="4448457"/>
                <a:ext cx="208774" cy="25992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5" name="직선 연결선 3074"/>
              <p:cNvCxnSpPr/>
              <p:nvPr/>
            </p:nvCxnSpPr>
            <p:spPr>
              <a:xfrm>
                <a:off x="5797673" y="4640107"/>
                <a:ext cx="38687" cy="212782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직선 연결선 3075"/>
              <p:cNvCxnSpPr/>
              <p:nvPr/>
            </p:nvCxnSpPr>
            <p:spPr>
              <a:xfrm>
                <a:off x="5718121" y="4555868"/>
                <a:ext cx="249197" cy="106558"/>
              </a:xfrm>
              <a:prstGeom prst="line">
                <a:avLst/>
              </a:prstGeom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7" name="직선 연결선 3076"/>
              <p:cNvCxnSpPr/>
              <p:nvPr/>
            </p:nvCxnSpPr>
            <p:spPr>
              <a:xfrm>
                <a:off x="5967318" y="4657841"/>
                <a:ext cx="40447" cy="170583"/>
              </a:xfrm>
              <a:prstGeom prst="line">
                <a:avLst/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직선 연결선 3077"/>
              <p:cNvCxnSpPr/>
              <p:nvPr/>
            </p:nvCxnSpPr>
            <p:spPr>
              <a:xfrm>
                <a:off x="5698622" y="4383946"/>
                <a:ext cx="174694" cy="164908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직선 연결선 3078"/>
              <p:cNvCxnSpPr/>
              <p:nvPr/>
            </p:nvCxnSpPr>
            <p:spPr>
              <a:xfrm flipV="1">
                <a:off x="5870418" y="4463617"/>
                <a:ext cx="125816" cy="86114"/>
              </a:xfrm>
              <a:prstGeom prst="line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999204" y="5875315"/>
              <a:ext cx="3361372" cy="2472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ko-KR" sz="120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57" name="모서리가 둥근 직사각형 19"/>
            <p:cNvSpPr/>
            <p:nvPr/>
          </p:nvSpPr>
          <p:spPr>
            <a:xfrm>
              <a:off x="291115" y="3825551"/>
              <a:ext cx="5848423" cy="2743201"/>
            </a:xfrm>
            <a:prstGeom prst="roundRect">
              <a:avLst>
                <a:gd name="adj" fmla="val 9063"/>
              </a:avLst>
            </a:prstGeom>
            <a:noFill/>
            <a:ln w="38100">
              <a:solidFill>
                <a:srgbClr val="04396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65121" y="4512602"/>
              <a:ext cx="187147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Deep</a:t>
              </a: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 </a:t>
              </a: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Learning Model  </a:t>
              </a:r>
              <a:endParaRPr lang="ko-KR" altLang="en-US" sz="105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pic>
          <p:nvPicPr>
            <p:cNvPr id="59" name="그래픽 58" descr="인공 지능 단색으로 채워진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66385" y="4139717"/>
              <a:ext cx="375609" cy="375609"/>
            </a:xfrm>
            <a:prstGeom prst="rect">
              <a:avLst/>
            </a:prstGeom>
          </p:spPr>
        </p:pic>
        <p:sp>
          <p:nvSpPr>
            <p:cNvPr id="60" name="사각형: 둥근 모서리 59"/>
            <p:cNvSpPr/>
            <p:nvPr/>
          </p:nvSpPr>
          <p:spPr>
            <a:xfrm>
              <a:off x="1326000" y="3516787"/>
              <a:ext cx="3980380" cy="473032"/>
            </a:xfrm>
            <a:prstGeom prst="roundRect">
              <a:avLst>
                <a:gd name="adj" fmla="val 50000"/>
              </a:avLst>
            </a:prstGeom>
            <a:solidFill>
              <a:srgbClr val="043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>
                  <a:latin typeface="KoPubWorld돋움체 Medium"/>
                  <a:ea typeface="KoPubWorld돋움체 Medium"/>
                  <a:cs typeface="KoPubWorld돋움체 Medium"/>
                </a:rPr>
                <a:t>2D Estimation </a:t>
              </a:r>
              <a:r>
                <a:rPr lang="ko-KR" altLang="en-US" sz="1600">
                  <a:latin typeface="KoPubWorld돋움체 Medium"/>
                  <a:ea typeface="KoPubWorld돋움체 Medium"/>
                  <a:cs typeface="KoPubWorld돋움체 Medium"/>
                </a:rPr>
                <a:t>모델의 입출력 </a:t>
              </a:r>
              <a:endParaRPr lang="ko-KR" altLang="en-US" sz="160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  <p:sp>
          <p:nvSpPr>
            <p:cNvPr id="61" name="화살표: 오른쪽 60"/>
            <p:cNvSpPr/>
            <p:nvPr/>
          </p:nvSpPr>
          <p:spPr>
            <a:xfrm>
              <a:off x="3305340" y="4884101"/>
              <a:ext cx="236543" cy="2051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220" name="화살표: 오른쪽 60"/>
          <p:cNvSpPr/>
          <p:nvPr/>
        </p:nvSpPr>
        <p:spPr>
          <a:xfrm>
            <a:off x="9596932" y="4337968"/>
            <a:ext cx="236543" cy="2251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21" name="모서리가 둥근 직사각형 19"/>
          <p:cNvSpPr/>
          <p:nvPr/>
        </p:nvSpPr>
        <p:spPr>
          <a:xfrm>
            <a:off x="6300949" y="2920999"/>
            <a:ext cx="5571217" cy="3057469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222" name="사각형: 둥근 모서리 33"/>
          <p:cNvSpPr/>
          <p:nvPr/>
        </p:nvSpPr>
        <p:spPr>
          <a:xfrm>
            <a:off x="7137295" y="2638791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인공지능 활용 모델 적용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6223" name="그림 3" descr="스크린샷, 전자제품, 실내, 예술이(가) 표시된 사진  자동 생성된 설명"/>
          <p:cNvPicPr>
            <a:picLocks noChangeAspect="1"/>
          </p:cNvPicPr>
          <p:nvPr/>
        </p:nvPicPr>
        <p:blipFill rotWithShape="1">
          <a:blip r:embed="rId7"/>
          <a:srcRect r="39510"/>
          <a:stretch>
            <a:fillRect/>
          </a:stretch>
        </p:blipFill>
        <p:spPr>
          <a:xfrm rot="5400000">
            <a:off x="6801778" y="3033442"/>
            <a:ext cx="2303194" cy="2855623"/>
          </a:xfrm>
          <a:prstGeom prst="rect">
            <a:avLst/>
          </a:prstGeom>
        </p:spPr>
      </p:pic>
      <p:sp>
        <p:nvSpPr>
          <p:cNvPr id="6224" name="TextBox 2"/>
          <p:cNvSpPr txBox="1"/>
          <p:nvPr/>
        </p:nvSpPr>
        <p:spPr>
          <a:xfrm>
            <a:off x="6448502" y="5666395"/>
            <a:ext cx="2964273" cy="24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실시간 자세 추론</a:t>
            </a:r>
            <a:endParaRPr lang="ko-KR" altLang="en-US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225" name="직사각형 53"/>
          <p:cNvSpPr/>
          <p:nvPr/>
        </p:nvSpPr>
        <p:spPr>
          <a:xfrm>
            <a:off x="4891885" y="3468462"/>
            <a:ext cx="1002207" cy="936951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226" name="직선 연결선 61"/>
          <p:cNvCxnSpPr/>
          <p:nvPr/>
        </p:nvCxnSpPr>
        <p:spPr>
          <a:xfrm>
            <a:off x="5291431" y="3945186"/>
            <a:ext cx="98897" cy="93107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7" name="직선 연결선 62"/>
          <p:cNvCxnSpPr/>
          <p:nvPr/>
        </p:nvCxnSpPr>
        <p:spPr>
          <a:xfrm>
            <a:off x="5298758" y="3598847"/>
            <a:ext cx="0" cy="34685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8" name="직선 연결선 3072"/>
          <p:cNvCxnSpPr/>
          <p:nvPr/>
        </p:nvCxnSpPr>
        <p:spPr>
          <a:xfrm flipV="1">
            <a:off x="6462132" y="4808313"/>
            <a:ext cx="208774" cy="28527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29" name="직선 연결선 3074"/>
          <p:cNvCxnSpPr/>
          <p:nvPr/>
        </p:nvCxnSpPr>
        <p:spPr>
          <a:xfrm>
            <a:off x="5393380" y="4034409"/>
            <a:ext cx="38687" cy="23353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0" name="직선 연결선 3075"/>
          <p:cNvCxnSpPr/>
          <p:nvPr/>
        </p:nvCxnSpPr>
        <p:spPr>
          <a:xfrm>
            <a:off x="5313828" y="3941952"/>
            <a:ext cx="249197" cy="116952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1" name="직선 연결선 3076"/>
          <p:cNvCxnSpPr/>
          <p:nvPr/>
        </p:nvCxnSpPr>
        <p:spPr>
          <a:xfrm>
            <a:off x="5563025" y="4053873"/>
            <a:ext cx="40447" cy="18722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2" name="직선 연결선 3077"/>
          <p:cNvCxnSpPr/>
          <p:nvPr/>
        </p:nvCxnSpPr>
        <p:spPr>
          <a:xfrm>
            <a:off x="5294329" y="3753259"/>
            <a:ext cx="174694" cy="180995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3" name="직선 연결선 3078"/>
          <p:cNvCxnSpPr/>
          <p:nvPr/>
        </p:nvCxnSpPr>
        <p:spPr>
          <a:xfrm flipV="1">
            <a:off x="5466125" y="3840702"/>
            <a:ext cx="125816" cy="94514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25858" y="3601544"/>
            <a:ext cx="1139111" cy="1136359"/>
          </a:xfrm>
          <a:prstGeom prst="rect">
            <a:avLst/>
          </a:prstGeom>
        </p:spPr>
      </p:pic>
      <p:sp>
        <p:nvSpPr>
          <p:cNvPr id="6237" name=""/>
          <p:cNvSpPr txBox="1"/>
          <p:nvPr/>
        </p:nvSpPr>
        <p:spPr>
          <a:xfrm>
            <a:off x="7705724" y="4852035"/>
            <a:ext cx="6096000" cy="6419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2D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 좌표를 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Parsing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하여 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스켈레톤</a:t>
            </a:r>
            <a:r>
              <a:rPr lang="en-US" altLang="ko-KR" sz="1200">
                <a:latin typeface="KoPubWorld돋움체 Light"/>
                <a:ea typeface="KoPubWorld돋움체 Light"/>
                <a:cs typeface="KoPubWorld돋움체 Light"/>
              </a:rPr>
              <a:t>(Skeleton) </a:t>
            </a: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형식으로</a:t>
            </a:r>
            <a:endParaRPr lang="ko-KR" altLang="en-US" sz="1200"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200">
                <a:latin typeface="KoPubWorld돋움체 Light"/>
                <a:ea typeface="KoPubWorld돋움체 Light"/>
                <a:cs typeface="KoPubWorld돋움체 Light"/>
              </a:rPr>
              <a:t>시각화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451" y="181277"/>
            <a:ext cx="6856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KoPubWorld돋움체 Bold"/>
                <a:ea typeface="KoPubWorld돋움체 Bold"/>
                <a:cs typeface="KoPubWorld돋움체 Bold"/>
              </a:rPr>
              <a:t>모듈 임베딩 및 통신 </a:t>
            </a: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모서리가 둥근 직사각형 19"/>
          <p:cNvSpPr/>
          <p:nvPr/>
        </p:nvSpPr>
        <p:spPr>
          <a:xfrm>
            <a:off x="456658" y="965331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000">
                <a:solidFill>
                  <a:schemeClr val="bg1">
                    <a:lumMod val="9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데이터 파이프라인 구성</a:t>
            </a: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99" y="1458096"/>
            <a:ext cx="11673132" cy="1304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메인 서버는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Docker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기반으로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Node.js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와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Express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사용해 간단한 웹서버를 제작해 구현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데이터베이스는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PostgreSQL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를 사용하고 좌표 데이터를 </a:t>
            </a: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JSON 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형태로 파싱하여 저장함</a:t>
            </a:r>
            <a:endParaRPr lang="ko-KR" altLang="en-US">
              <a:latin typeface="KoPubWorld돋움체 Medium"/>
              <a:ea typeface="KoPubWorld돋움체 Medium"/>
              <a:cs typeface="KoPubWorld돋움체 Medium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>
                <a:latin typeface="KoPubWorld돋움체 Medium"/>
                <a:ea typeface="KoPubWorld돋움체 Medium"/>
                <a:cs typeface="KoPubWorld돋움체 Medium"/>
              </a:rPr>
              <a:t>webOS App</a:t>
            </a:r>
            <a:r>
              <a:rPr lang="ko-KR" altLang="en-US">
                <a:latin typeface="KoPubWorld돋움체 Medium"/>
                <a:ea typeface="KoPubWorld돋움체 Medium"/>
                <a:cs typeface="KoPubWorld돋움체 Medium"/>
              </a:rPr>
              <a:t>은 기본 탑재 모듈을 통해 사용자의 입력을 처리하고 서버에서 받은 데이터를 시각화해 사용자 경험을 향상</a:t>
            </a:r>
            <a:endParaRPr lang="en-US" altLang="ko-KR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" name="모서리가 둥근 직사각형 19"/>
          <p:cNvSpPr/>
          <p:nvPr/>
        </p:nvSpPr>
        <p:spPr>
          <a:xfrm>
            <a:off x="36541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1166416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메인 서버 구성과 데이터 통신 프로토콜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1" name="모서리가 둥근 직사각형 19"/>
          <p:cNvSpPr/>
          <p:nvPr/>
        </p:nvSpPr>
        <p:spPr>
          <a:xfrm>
            <a:off x="6290368" y="3048000"/>
            <a:ext cx="5708800" cy="3523137"/>
          </a:xfrm>
          <a:prstGeom prst="roundRect">
            <a:avLst>
              <a:gd name="adj" fmla="val 9063"/>
            </a:avLst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7156342" y="2911842"/>
            <a:ext cx="4106031" cy="519177"/>
          </a:xfrm>
          <a:prstGeom prst="roundRect">
            <a:avLst>
              <a:gd name="adj" fmla="val 50000"/>
            </a:avLst>
          </a:prstGeom>
          <a:solidFill>
            <a:srgbClr val="043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webOS</a:t>
            </a: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 기기의 역할</a:t>
            </a: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619" y="3479159"/>
            <a:ext cx="530001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카메라 모듈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키보드 모듈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등을 활용해 사용자 입력을 프로그램에게 전달하고 프로그램의 데이터를 최적의 상태로 전달해줌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기존의 개인 모바일 디바이스보다 더 큰 화면으로 모든 사용자들에게 편안한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UI/UX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를 제공해 상호작용의 기회를 높이고 경험을 강화함</a:t>
            </a: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8200" y="6064931"/>
            <a:ext cx="206385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카메라 모듈을 통해 </a:t>
            </a:r>
            <a:b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</a:b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 팔찌에 있는 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QR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코드 인식</a:t>
            </a:r>
            <a:endParaRPr lang="en-US" altLang="ko-KR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699" y="3540111"/>
            <a:ext cx="530001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메인 서버로 들어오는 요청은 모두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Node.js 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기반 웹서버를 거침</a:t>
            </a:r>
            <a:endParaRPr lang="ko-KR" altLang="en-US" sz="1400"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데이터베이스 서버와 웹서버는 별도의 </a:t>
            </a:r>
            <a:r>
              <a:rPr lang="en-US" altLang="ko-KR" sz="1400">
                <a:latin typeface="KoPubWorld돋움체 Light"/>
                <a:ea typeface="KoPubWorld돋움체 Light"/>
                <a:cs typeface="KoPubWorld돋움체 Light"/>
              </a:rPr>
              <a:t>Port</a:t>
            </a:r>
            <a:r>
              <a:rPr lang="ko-KR" altLang="en-US" sz="1400">
                <a:latin typeface="KoPubWorld돋움체 Light"/>
                <a:ea typeface="KoPubWorld돋움체 Light"/>
                <a:cs typeface="KoPubWorld돋움체 Light"/>
              </a:rPr>
              <a:t>를 갖고 분리되어 동작함</a:t>
            </a:r>
            <a:endParaRPr lang="en-US" altLang="ko-KR" sz="1400">
              <a:latin typeface="KoPubWorld돋움체 Light"/>
              <a:ea typeface="KoPubWorld돋움체 Light"/>
              <a:cs typeface="KoPubWorld돋움체 Light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743997" y="4413376"/>
            <a:ext cx="3079102" cy="2013283"/>
            <a:chOff x="1646290" y="4341128"/>
            <a:chExt cx="3079102" cy="2013283"/>
          </a:xfrm>
        </p:grpSpPr>
        <p:pic>
          <p:nvPicPr>
            <p:cNvPr id="2050" name="Picture 2" descr="Press and Media Resources - Docker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131193" y="5812255"/>
              <a:ext cx="603671" cy="516510"/>
            </a:xfrm>
            <a:prstGeom prst="rect">
              <a:avLst/>
            </a:prstGeom>
            <a:noFill/>
          </p:spPr>
        </p:pic>
        <p:pic>
          <p:nvPicPr>
            <p:cNvPr id="12" name="Picture 4" descr="Node.js Logo PNG Transparent &amp; SVG Vector - Freebie Supply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231220" y="4427923"/>
              <a:ext cx="768887" cy="471616"/>
            </a:xfrm>
            <a:prstGeom prst="rect">
              <a:avLst/>
            </a:prstGeom>
            <a:noFill/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112383" y="4468942"/>
              <a:ext cx="1026877" cy="311376"/>
            </a:xfrm>
            <a:prstGeom prst="rect">
              <a:avLst/>
            </a:prstGeom>
            <a:noFill/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912290" y="5170854"/>
              <a:ext cx="416503" cy="429528"/>
            </a:xfrm>
            <a:prstGeom prst="rect">
              <a:avLst/>
            </a:prstGeom>
            <a:noFill/>
          </p:spPr>
        </p:pic>
        <p:sp>
          <p:nvSpPr>
            <p:cNvPr id="5" name="사각형: 둥근 모서리 4"/>
            <p:cNvSpPr/>
            <p:nvPr/>
          </p:nvSpPr>
          <p:spPr>
            <a:xfrm>
              <a:off x="1940768" y="4341128"/>
              <a:ext cx="2435290" cy="61869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1940767" y="5051633"/>
              <a:ext cx="2435290" cy="61869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418a9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양쪽 대괄호 15"/>
            <p:cNvSpPr/>
            <p:nvPr/>
          </p:nvSpPr>
          <p:spPr>
            <a:xfrm>
              <a:off x="1646290" y="4393199"/>
              <a:ext cx="3079102" cy="1935565"/>
            </a:xfrm>
            <a:prstGeom prst="bracketPair">
              <a:avLst>
                <a:gd name="adj" fmla="val 6680"/>
              </a:avLst>
            </a:prstGeom>
            <a:ln w="28575">
              <a:solidFill>
                <a:srgbClr val="0439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26649" y="5938913"/>
              <a:ext cx="219834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>
                  <a:latin typeface="KoPubWorld돋움체 Light"/>
                  <a:ea typeface="KoPubWorld돋움체 Light"/>
                  <a:cs typeface="KoPubWorld돋움체 Light"/>
                </a:rPr>
                <a:t>Docker Container </a:t>
              </a: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환경에서 </a:t>
              </a:r>
              <a:endParaRPr lang="ko-KR" altLang="en-US" sz="1050"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050">
                  <a:latin typeface="KoPubWorld돋움체 Light"/>
                  <a:ea typeface="KoPubWorld돋움체 Light"/>
                  <a:cs typeface="KoPubWorld돋움체 Light"/>
                </a:rPr>
                <a:t>별도로 동작 </a:t>
              </a:r>
              <a:endParaRPr lang="en-US" altLang="ko-KR" sz="1050"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</p:grpSp>
      <p:sp>
        <p:nvSpPr>
          <p:cNvPr id="26" name="화살표: 왼쪽/오른쪽 25"/>
          <p:cNvSpPr/>
          <p:nvPr/>
        </p:nvSpPr>
        <p:spPr>
          <a:xfrm>
            <a:off x="911423" y="5243102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화살표: 왼쪽/오른쪽 27"/>
          <p:cNvSpPr/>
          <p:nvPr/>
        </p:nvSpPr>
        <p:spPr>
          <a:xfrm>
            <a:off x="5213199" y="5302203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982724" y="5607465"/>
            <a:ext cx="885966" cy="219069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58613" y="5557399"/>
            <a:ext cx="1095375" cy="319199"/>
          </a:xfrm>
          <a:prstGeom prst="rect">
            <a:avLst/>
          </a:prstGeom>
          <a:noFill/>
        </p:spPr>
      </p:pic>
      <p:pic>
        <p:nvPicPr>
          <p:cNvPr id="21" name="Picture 2" descr="환자팔찌 시스템 | Daerosystems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634330" y="4955627"/>
            <a:ext cx="1303370" cy="1004477"/>
          </a:xfrm>
          <a:prstGeom prst="rect">
            <a:avLst/>
          </a:prstGeom>
          <a:noFill/>
        </p:spPr>
      </p:pic>
      <p:sp>
        <p:nvSpPr>
          <p:cNvPr id="22" name="화살표: 왼쪽/오른쪽 21"/>
          <p:cNvSpPr/>
          <p:nvPr/>
        </p:nvSpPr>
        <p:spPr>
          <a:xfrm>
            <a:off x="8069154" y="5321909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왼쪽/오른쪽 22"/>
          <p:cNvSpPr/>
          <p:nvPr/>
        </p:nvSpPr>
        <p:spPr>
          <a:xfrm>
            <a:off x="9265183" y="5338428"/>
            <a:ext cx="425016" cy="20527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18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268792" y="6064931"/>
            <a:ext cx="260696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간호사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</a:t>
            </a:r>
            <a: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환자 보호자 등 사용자를 고려해</a:t>
            </a:r>
            <a:br>
              <a:rPr lang="en-US" altLang="ko-KR" sz="1050">
                <a:latin typeface="KoPubWorld돋움체 Light"/>
                <a:ea typeface="KoPubWorld돋움체 Light"/>
                <a:cs typeface="KoPubWorld돋움체 Light"/>
              </a:rPr>
            </a:br>
            <a:r>
              <a:rPr lang="ko-KR" altLang="en-US" sz="1050">
                <a:latin typeface="KoPubWorld돋움체 Light"/>
                <a:ea typeface="KoPubWorld돋움체 Light"/>
                <a:cs typeface="KoPubWorld돋움체 Light"/>
              </a:rPr>
              <a:t> 최적의 상태로 전달 </a:t>
            </a:r>
            <a:endParaRPr lang="en-US" altLang="ko-KR" sz="1050"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309732" y="4903855"/>
            <a:ext cx="885966" cy="219069"/>
          </a:xfrm>
          <a:prstGeom prst="rect">
            <a:avLst/>
          </a:prstGeom>
          <a:noFill/>
        </p:spPr>
      </p:pic>
      <p:pic>
        <p:nvPicPr>
          <p:cNvPr id="29" name="Picture 4" descr="Data server - Free computer icons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531685" y="5104432"/>
            <a:ext cx="672136" cy="672136"/>
          </a:xfrm>
          <a:prstGeom prst="rect">
            <a:avLst/>
          </a:prstGeom>
          <a:noFill/>
        </p:spPr>
      </p:pic>
      <p:pic>
        <p:nvPicPr>
          <p:cNvPr id="30" name="그림 29" descr="멀티미디어, 정보기기, 전자 기기, 통신 장치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51561" y="4860805"/>
            <a:ext cx="2037158" cy="135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4815" y="1908202"/>
            <a:ext cx="1983992" cy="152079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619" y="1923131"/>
            <a:ext cx="1954918" cy="1272468"/>
          </a:xfrm>
          <a:prstGeom prst="rect">
            <a:avLst/>
          </a:prstGeom>
        </p:spPr>
      </p:pic>
      <p:cxnSp>
        <p:nvCxnSpPr>
          <p:cNvPr id="12" name=""/>
          <p:cNvCxnSpPr/>
          <p:nvPr/>
        </p:nvCxnSpPr>
        <p:spPr>
          <a:xfrm flipV="1">
            <a:off x="1676979" y="2560954"/>
            <a:ext cx="2093127" cy="203589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 txBox="1"/>
          <p:nvPr/>
        </p:nvSpPr>
        <p:spPr>
          <a:xfrm>
            <a:off x="2847944" y="2337852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시작하기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1292" y="1892861"/>
            <a:ext cx="1994481" cy="1293676"/>
          </a:xfrm>
          <a:prstGeom prst="rect">
            <a:avLst/>
          </a:prstGeom>
        </p:spPr>
      </p:pic>
      <p:cxnSp>
        <p:nvCxnSpPr>
          <p:cNvPr id="15" name=""/>
          <p:cNvCxnSpPr/>
          <p:nvPr/>
        </p:nvCxnSpPr>
        <p:spPr>
          <a:xfrm flipV="1">
            <a:off x="4710431" y="2559366"/>
            <a:ext cx="2247666" cy="32155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5914709" y="2358634"/>
            <a:ext cx="768984" cy="421322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모니터링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17" name=""/>
          <p:cNvCxnSpPr/>
          <p:nvPr/>
        </p:nvCxnSpPr>
        <p:spPr>
          <a:xfrm rot="16200000" flipH="1">
            <a:off x="3168693" y="3482585"/>
            <a:ext cx="1732135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3645735" y="3643373"/>
            <a:ext cx="768984" cy="420456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이름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3811588" y="1969032"/>
            <a:ext cx="1952624" cy="363249"/>
            <a:chOff x="3875086" y="1092171"/>
            <a:chExt cx="1952624" cy="363249"/>
          </a:xfrm>
        </p:grpSpPr>
        <p:sp>
          <p:nvSpPr>
            <p:cNvPr id="2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Main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594254" y="1969032"/>
            <a:ext cx="1952624" cy="363249"/>
            <a:chOff x="3875086" y="1092171"/>
            <a:chExt cx="1952624" cy="363249"/>
          </a:xfrm>
        </p:grpSpPr>
        <p:sp>
          <p:nvSpPr>
            <p:cNvPr id="25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Welcome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7018338" y="1969032"/>
            <a:ext cx="1952624" cy="363249"/>
            <a:chOff x="3875086" y="1092171"/>
            <a:chExt cx="1952624" cy="363249"/>
          </a:xfrm>
        </p:grpSpPr>
        <p:sp>
          <p:nvSpPr>
            <p:cNvPr id="2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Streaming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47252" y="1834873"/>
            <a:ext cx="2042582" cy="1102223"/>
          </a:xfrm>
          <a:prstGeom prst="rect">
            <a:avLst/>
          </a:prstGeom>
        </p:spPr>
      </p:pic>
      <p:cxnSp>
        <p:nvCxnSpPr>
          <p:cNvPr id="31" name=""/>
          <p:cNvCxnSpPr/>
          <p:nvPr/>
        </p:nvCxnSpPr>
        <p:spPr>
          <a:xfrm flipV="1">
            <a:off x="8859097" y="2078069"/>
            <a:ext cx="914612" cy="824018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8998692" y="2279259"/>
            <a:ext cx="768984" cy="42343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소견 작성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9759421" y="1969032"/>
            <a:ext cx="1952624" cy="363249"/>
            <a:chOff x="3875086" y="1092171"/>
            <a:chExt cx="1952624" cy="363249"/>
          </a:xfrm>
        </p:grpSpPr>
        <p:sp>
          <p:nvSpPr>
            <p:cNvPr id="34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Write comment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5619" y="4372536"/>
            <a:ext cx="1984606" cy="1285713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201988" y="4490090"/>
            <a:ext cx="1952624" cy="363249"/>
            <a:chOff x="3875086" y="1092171"/>
            <a:chExt cx="1952624" cy="363249"/>
          </a:xfrm>
        </p:grpSpPr>
        <p:sp>
          <p:nvSpPr>
            <p:cNvPr id="38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Detail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cxnSp>
        <p:nvCxnSpPr>
          <p:cNvPr id="40" name=""/>
          <p:cNvCxnSpPr/>
          <p:nvPr/>
        </p:nvCxnSpPr>
        <p:spPr>
          <a:xfrm rot="5400000">
            <a:off x="7884023" y="3618900"/>
            <a:ext cx="1452491" cy="7014"/>
          </a:xfrm>
          <a:prstGeom prst="straightConnector1">
            <a:avLst/>
          </a:prstGeom>
          <a:ln w="12700">
            <a:solidFill>
              <a:srgbClr val="0921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"/>
          <p:cNvSpPr txBox="1"/>
          <p:nvPr/>
        </p:nvSpPr>
        <p:spPr>
          <a:xfrm>
            <a:off x="8084385" y="3643372"/>
            <a:ext cx="1073784" cy="422459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‘Backwork’</a:t>
            </a:r>
            <a:endParaRPr lang="en-US" altLang="ko-KR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버튼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46" name="직선 연결선 5"/>
          <p:cNvCxnSpPr/>
          <p:nvPr/>
        </p:nvCxnSpPr>
        <p:spPr>
          <a:xfrm>
            <a:off x="570451" y="766052"/>
            <a:ext cx="10823510" cy="0"/>
          </a:xfrm>
          <a:prstGeom prst="line">
            <a:avLst/>
          </a:prstGeom>
          <a:ln w="158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/>
          <p:cNvSpPr txBox="1"/>
          <p:nvPr/>
        </p:nvSpPr>
        <p:spPr>
          <a:xfrm>
            <a:off x="560926" y="209852"/>
            <a:ext cx="6856716" cy="56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04040"/>
                </a:solidFill>
                <a:latin typeface="KoPubWorld돋움체 Bold"/>
                <a:ea typeface="KoPubWorld돋움체 Bold"/>
                <a:cs typeface="KoPubWorld돋움체 Bold"/>
              </a:rPr>
              <a:t>UI flow</a:t>
            </a:r>
            <a:endParaRPr lang="en-US" altLang="ko-KR" sz="3200">
              <a:solidFill>
                <a:srgbClr val="40404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8" name="모서리가 둥근 직사각형 19"/>
          <p:cNvSpPr/>
          <p:nvPr/>
        </p:nvSpPr>
        <p:spPr>
          <a:xfrm>
            <a:off x="570451" y="1049997"/>
            <a:ext cx="5525548" cy="536029"/>
          </a:xfrm>
          <a:prstGeom prst="roundRect">
            <a:avLst>
              <a:gd name="adj" fmla="val 33943"/>
            </a:avLst>
          </a:prstGeom>
          <a:solidFill>
            <a:srgbClr val="393939"/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2000">
              <a:solidFill>
                <a:schemeClr val="bg1">
                  <a:lumMod val="9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61468" y="1136225"/>
            <a:ext cx="5553075" cy="39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페이지 내</a:t>
            </a:r>
            <a:r>
              <a:rPr kumimoji="1" lang="en-US" altLang="ko-KR" sz="2000">
                <a:solidFill>
                  <a:schemeClr val="lt1"/>
                </a:solidFill>
                <a:latin typeface="KoPubWorld돋움체 Bold"/>
                <a:ea typeface="KoPubWorld돋움체 Bold"/>
                <a:cs typeface="KoPubWorld돋움체 Bold"/>
              </a:rPr>
              <a:t> user flow</a:t>
            </a:r>
            <a:endParaRPr kumimoji="1" lang="en-US" altLang="ko-KR" sz="2000">
              <a:solidFill>
                <a:schemeClr val="lt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1" y="4378300"/>
            <a:ext cx="1982918" cy="1184031"/>
          </a:xfrm>
          <a:prstGeom prst="rect">
            <a:avLst/>
          </a:prstGeom>
        </p:spPr>
      </p:pic>
      <p:cxnSp>
        <p:nvCxnSpPr>
          <p:cNvPr id="52" name=""/>
          <p:cNvCxnSpPr>
            <a:endCxn id="53" idx="1"/>
          </p:cNvCxnSpPr>
          <p:nvPr/>
        </p:nvCxnSpPr>
        <p:spPr>
          <a:xfrm>
            <a:off x="4201449" y="2432490"/>
            <a:ext cx="1531848" cy="1452715"/>
          </a:xfrm>
          <a:prstGeom prst="bentConnector3">
            <a:avLst>
              <a:gd name="adj1" fmla="val 50000"/>
            </a:avLst>
          </a:prstGeom>
          <a:ln w="12700">
            <a:solidFill>
              <a:srgbClr val="092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5733297" y="3673657"/>
            <a:ext cx="1118234" cy="423095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환자 정보 추가</a:t>
            </a:r>
            <a:r>
              <a:rPr lang="en-US" altLang="ko-KR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’</a:t>
            </a: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 클릭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6161550" y="4245296"/>
            <a:ext cx="250388" cy="0"/>
          </a:xfrm>
          <a:prstGeom prst="straightConnector1">
            <a:avLst/>
          </a:prstGeom>
          <a:ln w="12700">
            <a:solidFill>
              <a:srgbClr val="0921b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95496" y="4408870"/>
            <a:ext cx="1819529" cy="1134582"/>
          </a:xfrm>
          <a:prstGeom prst="rect">
            <a:avLst/>
          </a:prstGeom>
        </p:spPr>
      </p:pic>
      <p:grpSp>
        <p:nvGrpSpPr>
          <p:cNvPr id="56" name=""/>
          <p:cNvGrpSpPr/>
          <p:nvPr/>
        </p:nvGrpSpPr>
        <p:grpSpPr>
          <a:xfrm rot="0">
            <a:off x="5335588" y="4490090"/>
            <a:ext cx="1952624" cy="363249"/>
            <a:chOff x="3875086" y="1092171"/>
            <a:chExt cx="1952624" cy="363249"/>
          </a:xfrm>
        </p:grpSpPr>
        <p:sp>
          <p:nvSpPr>
            <p:cNvPr id="5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Add member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7640638" y="4490090"/>
            <a:ext cx="1952624" cy="363249"/>
            <a:chOff x="3875086" y="1092171"/>
            <a:chExt cx="1952624" cy="363249"/>
          </a:xfrm>
        </p:grpSpPr>
        <p:sp>
          <p:nvSpPr>
            <p:cNvPr id="61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"/>
            <p:cNvSpPr txBox="1"/>
            <p:nvPr/>
          </p:nvSpPr>
          <p:spPr>
            <a:xfrm>
              <a:off x="3875086" y="1092171"/>
              <a:ext cx="1952624" cy="3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QR scan</a:t>
              </a:r>
              <a:endParaRPr lang="en-US" altLang="ko-KR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09965" y="4358688"/>
            <a:ext cx="1927739" cy="1246496"/>
          </a:xfrm>
          <a:prstGeom prst="rect">
            <a:avLst/>
          </a:prstGeom>
        </p:spPr>
      </p:pic>
      <p:cxnSp>
        <p:nvCxnSpPr>
          <p:cNvPr id="64" name=""/>
          <p:cNvCxnSpPr>
            <a:stCxn id="63" idx="0"/>
          </p:cNvCxnSpPr>
          <p:nvPr/>
        </p:nvCxnSpPr>
        <p:spPr>
          <a:xfrm rot="16200000" flipH="1" flipV="1">
            <a:off x="10065749" y="3661735"/>
            <a:ext cx="11133" cy="1405039"/>
          </a:xfrm>
          <a:prstGeom prst="bentConnector4">
            <a:avLst>
              <a:gd name="adj1" fmla="val -4797617"/>
              <a:gd name="adj2" fmla="val 99662"/>
            </a:avLst>
          </a:prstGeom>
          <a:ln w="12700">
            <a:solidFill>
              <a:srgbClr val="0921b4"/>
            </a:solidFill>
            <a:headEnd type="triangle" w="med" len="sm"/>
            <a:tail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9704694" y="3693114"/>
            <a:ext cx="724535" cy="262880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buNone/>
              <a:defRPr/>
            </a:pPr>
            <a:r>
              <a:rPr lang="ko-KR" altLang="en-US" sz="1100">
                <a:solidFill>
                  <a:srgbClr val="0921b4"/>
                </a:solidFill>
                <a:latin typeface="KoPubWorld돋움체 Medium"/>
                <a:ea typeface="KoPubWorld돋움체 Medium"/>
                <a:cs typeface="KoPubWorld돋움체 Medium"/>
              </a:rPr>
              <a:t>인증 성공</a:t>
            </a:r>
            <a:endParaRPr lang="ko-KR" altLang="en-US" sz="1100">
              <a:solidFill>
                <a:srgbClr val="0921b4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66" name=""/>
          <p:cNvGrpSpPr/>
          <p:nvPr/>
        </p:nvGrpSpPr>
        <p:grpSpPr>
          <a:xfrm rot="0">
            <a:off x="9819482" y="4490090"/>
            <a:ext cx="1952624" cy="363249"/>
            <a:chOff x="3875086" y="1092171"/>
            <a:chExt cx="1952624" cy="363249"/>
          </a:xfrm>
        </p:grpSpPr>
        <p:sp>
          <p:nvSpPr>
            <p:cNvPr id="67" name=""/>
            <p:cNvSpPr/>
            <p:nvPr/>
          </p:nvSpPr>
          <p:spPr>
            <a:xfrm>
              <a:off x="4076700" y="1134341"/>
              <a:ext cx="1549977" cy="303067"/>
            </a:xfrm>
            <a:prstGeom prst="rect">
              <a:avLst/>
            </a:prstGeom>
            <a:solidFill>
              <a:schemeClr val="lt1"/>
            </a:solidFill>
            <a:ln w="12700" cap="flat" cmpd="sng" algn="ctr">
              <a:solidFill>
                <a:srgbClr val="ff0000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"/>
            <p:cNvSpPr txBox="1"/>
            <p:nvPr/>
          </p:nvSpPr>
          <p:spPr>
            <a:xfrm>
              <a:off x="3875087" y="1092170"/>
              <a:ext cx="1952624" cy="365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en-US" altLang="ko-KR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Bed </a:t>
              </a:r>
              <a:r>
                <a:rPr lang="ko-KR" altLang="en-US" sz="1200">
                  <a:solidFill>
                    <a:srgbClr val="ff0000"/>
                  </a:solidFill>
                  <a:latin typeface="KoPubWorld돋움체 Bold"/>
                  <a:ea typeface="KoPubWorld돋움체 Bold"/>
                  <a:cs typeface="KoPubWorld돋움체 Medium"/>
                </a:rPr>
                <a:t>조작</a:t>
              </a:r>
              <a:endParaRPr lang="ko-KR" altLang="en-US" sz="1200">
                <a:solidFill>
                  <a:srgbClr val="ff0000"/>
                </a:solidFill>
                <a:latin typeface="KoPubWorld돋움체 Bold"/>
                <a:ea typeface="KoPubWorld돋움체 Bold"/>
                <a:cs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1045</ep:Words>
  <ep:PresentationFormat>와이드스크린</ep:PresentationFormat>
  <ep:Paragraphs>162</ep:Paragraphs>
  <ep:Slides>19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2023-05-30T03:28:08.000</dcterms:created>
  <dc:creator>김지현</dc:creator>
  <cp:lastModifiedBy>hci</cp:lastModifiedBy>
  <dcterms:modified xsi:type="dcterms:W3CDTF">2023-10-24T16:40:44.658</dcterms:modified>
  <cp:revision>343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